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730" r:id="rId2"/>
  </p:sldMasterIdLst>
  <p:notesMasterIdLst>
    <p:notesMasterId r:id="rId17"/>
  </p:notesMasterIdLst>
  <p:sldIdLst>
    <p:sldId id="334" r:id="rId3"/>
    <p:sldId id="394" r:id="rId4"/>
    <p:sldId id="395" r:id="rId5"/>
    <p:sldId id="396" r:id="rId6"/>
    <p:sldId id="405" r:id="rId7"/>
    <p:sldId id="406" r:id="rId8"/>
    <p:sldId id="398" r:id="rId9"/>
    <p:sldId id="400" r:id="rId10"/>
    <p:sldId id="399" r:id="rId11"/>
    <p:sldId id="401" r:id="rId12"/>
    <p:sldId id="402" r:id="rId13"/>
    <p:sldId id="403" r:id="rId14"/>
    <p:sldId id="407" r:id="rId15"/>
    <p:sldId id="404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/>
  <p:clrMru>
    <a:srgbClr val="FFFFFF"/>
    <a:srgbClr val="FF6600"/>
    <a:srgbClr val="990000"/>
    <a:srgbClr val="3B6227"/>
    <a:srgbClr val="147B43"/>
    <a:srgbClr val="BA071F"/>
    <a:srgbClr val="890000"/>
    <a:srgbClr val="2DB831"/>
    <a:srgbClr val="C30000"/>
    <a:srgbClr val="F5E8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79080" autoAdjust="0"/>
  </p:normalViewPr>
  <p:slideViewPr>
    <p:cSldViewPr snapToGrid="0" snapToObjects="1">
      <p:cViewPr varScale="1">
        <p:scale>
          <a:sx n="106" d="100"/>
          <a:sy n="106" d="100"/>
        </p:scale>
        <p:origin x="-168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8" d="100"/>
        <a:sy n="128" d="100"/>
      </p:scale>
      <p:origin x="0" y="0"/>
    </p:cViewPr>
  </p:sorterViewPr>
  <p:notesViewPr>
    <p:cSldViewPr snapToGrid="0" snapToObjects="1">
      <p:cViewPr varScale="1">
        <p:scale>
          <a:sx n="86" d="100"/>
          <a:sy n="86" d="100"/>
        </p:scale>
        <p:origin x="-3632" y="-10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notesMaster" Target="notesMasters/notes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1F209-8EC3-034D-8932-C62E3C9CC2DC}" type="datetimeFigureOut">
              <a:rPr lang="en-US" smtClean="0"/>
              <a:t>1/12/15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1905C2-7212-DF40-A805-B8A0CA5EB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6276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+mn-lt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1905C2-7212-DF40-A805-B8A0CA5EB9D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7085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78B8-720B-6E44-865E-C1B96E7B871A}" type="datetimeFigureOut">
              <a:rPr lang="en-US" smtClean="0"/>
              <a:t>1/12/15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B3B7E-FDF8-4248-B75C-C3388D38A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191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78B8-720B-6E44-865E-C1B96E7B871A}" type="datetimeFigureOut">
              <a:rPr lang="en-US" smtClean="0"/>
              <a:t>1/12/15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B3B7E-FDF8-4248-B75C-C3388D38A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874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78B8-720B-6E44-865E-C1B96E7B871A}" type="datetimeFigureOut">
              <a:rPr lang="en-US" smtClean="0"/>
              <a:t>1/12/15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B3B7E-FDF8-4248-B75C-C3388D38A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7404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400" y="4208931"/>
            <a:ext cx="5458968" cy="1048684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0" y="5257800"/>
            <a:ext cx="5458968" cy="62179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100000"/>
              <a:buFont typeface="Wingdings 2" pitchFamily="18" charset="2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8688" y="6356352"/>
            <a:ext cx="4736592" cy="365125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 dirty="0">
              <a:solidFill>
                <a:srgbClr val="333333">
                  <a:lumMod val="60000"/>
                  <a:lumOff val="40000"/>
                </a:srgbClr>
              </a:solidFill>
              <a:latin typeface="Century Gothic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6494" y="6356352"/>
            <a:ext cx="685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2754ED01-E2A0-4C1E-8E21-014B99041579}" type="slidenum">
              <a:rPr lang="en-US" smtClean="0">
                <a:solidFill>
                  <a:srgbClr val="333333">
                    <a:lumMod val="60000"/>
                    <a:lumOff val="40000"/>
                  </a:srgbClr>
                </a:solidFill>
                <a:latin typeface="Century Gothic"/>
              </a:rPr>
              <a:pPr/>
              <a:t>‹#›</a:t>
            </a:fld>
            <a:endParaRPr lang="en-US">
              <a:solidFill>
                <a:srgbClr val="333333">
                  <a:lumMod val="60000"/>
                  <a:lumOff val="40000"/>
                </a:srgbClr>
              </a:solidFill>
              <a:latin typeface="Century Gothic"/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7046148" y="1"/>
            <a:ext cx="2097852" cy="7556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  <a:latin typeface="Century Gothic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76600" y="390528"/>
            <a:ext cx="5504688" cy="365125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2200" b="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>
                <a:solidFill>
                  <a:prstClr val="white"/>
                </a:solidFill>
                <a:latin typeface="Century Gothic"/>
              </a:rPr>
              <a:t>‹#›</a:t>
            </a:r>
            <a:endParaRPr lang="en-US">
              <a:solidFill>
                <a:prstClr val="white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372704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212106" y="6356352"/>
            <a:ext cx="1752600" cy="365125"/>
          </a:xfrm>
        </p:spPr>
        <p:txBody>
          <a:bodyPr/>
          <a:lstStyle/>
          <a:p>
            <a:r>
              <a:rPr lang="en-US" smtClean="0">
                <a:solidFill>
                  <a:srgbClr val="333333">
                    <a:lumMod val="60000"/>
                    <a:lumOff val="40000"/>
                  </a:srgbClr>
                </a:solidFill>
                <a:latin typeface="Century Gothic"/>
              </a:rPr>
              <a:t>‹#›</a:t>
            </a:r>
            <a:endParaRPr lang="en-US" dirty="0">
              <a:solidFill>
                <a:srgbClr val="333333">
                  <a:lumMod val="60000"/>
                  <a:lumOff val="40000"/>
                </a:srgbClr>
              </a:solidFill>
              <a:latin typeface="Century Gothic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333333">
                  <a:lumMod val="60000"/>
                  <a:lumOff val="40000"/>
                </a:srgbClr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87538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212106" y="6356352"/>
            <a:ext cx="1752600" cy="365125"/>
          </a:xfrm>
        </p:spPr>
        <p:txBody>
          <a:bodyPr/>
          <a:lstStyle/>
          <a:p>
            <a:r>
              <a:rPr lang="en-US" smtClean="0">
                <a:solidFill>
                  <a:srgbClr val="333333">
                    <a:lumMod val="60000"/>
                    <a:lumOff val="40000"/>
                  </a:srgbClr>
                </a:solidFill>
                <a:latin typeface="Century Gothic"/>
              </a:rPr>
              <a:t>‹#›</a:t>
            </a:r>
            <a:endParaRPr lang="en-US" dirty="0">
              <a:solidFill>
                <a:srgbClr val="333333">
                  <a:lumMod val="60000"/>
                  <a:lumOff val="40000"/>
                </a:srgbClr>
              </a:solidFill>
              <a:latin typeface="Century Gothic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333333">
                  <a:lumMod val="60000"/>
                  <a:lumOff val="40000"/>
                </a:srgbClr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932894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3186953" y="268305"/>
            <a:ext cx="5669280" cy="98236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>
              <a:solidFill>
                <a:prstClr val="white"/>
              </a:solidFill>
              <a:latin typeface="Century Gothic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421" y="3887712"/>
            <a:ext cx="5457919" cy="1370105"/>
          </a:xfrm>
        </p:spPr>
        <p:txBody>
          <a:bodyPr>
            <a:normAutofit/>
          </a:bodyPr>
          <a:lstStyle>
            <a:lvl1pPr>
              <a:defRPr sz="460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1" y="5257799"/>
            <a:ext cx="5457918" cy="618565"/>
          </a:xfrm>
        </p:spPr>
        <p:txBody>
          <a:bodyPr>
            <a:normAutofit/>
          </a:bodyPr>
          <a:lstStyle>
            <a:lvl1pPr marL="0" indent="0" algn="l">
              <a:spcBef>
                <a:spcPct val="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 algn="ctr">
              <a:spcBef>
                <a:spcPct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76605" y="389968"/>
            <a:ext cx="5499847" cy="365125"/>
          </a:xfrm>
        </p:spPr>
        <p:txBody>
          <a:bodyPr/>
          <a:lstStyle>
            <a:lvl1pPr>
              <a:defRPr sz="2200" b="0" baseline="0">
                <a:solidFill>
                  <a:schemeClr val="bg1"/>
                </a:solidFill>
              </a:defRPr>
            </a:lvl1pPr>
          </a:lstStyle>
          <a:p>
            <a:r>
              <a:rPr lang="en-US" smtClean="0">
                <a:solidFill>
                  <a:prstClr val="white"/>
                </a:solidFill>
                <a:latin typeface="Century Gothic"/>
              </a:rPr>
              <a:t>‹#›</a:t>
            </a:r>
            <a:endParaRPr lang="en-US" dirty="0">
              <a:solidFill>
                <a:prstClr val="white"/>
              </a:solidFill>
              <a:latin typeface="Century Gothic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3847" y="6356352"/>
            <a:ext cx="4734112" cy="365125"/>
          </a:xfrm>
        </p:spPr>
        <p:txBody>
          <a:bodyPr/>
          <a:lstStyle/>
          <a:p>
            <a:endParaRPr lang="en-US" dirty="0">
              <a:solidFill>
                <a:srgbClr val="333333">
                  <a:lumMod val="60000"/>
                  <a:lumOff val="40000"/>
                </a:srgbClr>
              </a:solidFill>
              <a:latin typeface="Century Gothic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5459" y="6356352"/>
            <a:ext cx="685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162F1D00-BD13-4404-86B0-79703945A0A7}" type="slidenum">
              <a:rPr lang="en-US" smtClean="0">
                <a:solidFill>
                  <a:srgbClr val="333333">
                    <a:lumMod val="60000"/>
                    <a:lumOff val="40000"/>
                  </a:srgbClr>
                </a:solidFill>
                <a:latin typeface="Century Gothic"/>
              </a:rPr>
              <a:pPr/>
              <a:t>‹#›</a:t>
            </a:fld>
            <a:endParaRPr lang="en-US">
              <a:solidFill>
                <a:srgbClr val="333333">
                  <a:lumMod val="60000"/>
                  <a:lumOff val="40000"/>
                </a:srgbClr>
              </a:solidFill>
              <a:latin typeface="Century Gothic"/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3186977" y="1345877"/>
            <a:ext cx="5646867" cy="2415799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268940" y="268288"/>
            <a:ext cx="182880" cy="38868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>
              <a:solidFill>
                <a:prstClr val="white"/>
              </a:solidFill>
              <a:latin typeface="Century Gothic"/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7046148" y="1"/>
            <a:ext cx="2097852" cy="7556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  <a:latin typeface="Century Gothic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186953" y="268305"/>
            <a:ext cx="5669280" cy="98236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>
              <a:solidFill>
                <a:prstClr val="white"/>
              </a:solidFill>
              <a:latin typeface="Century Gothic"/>
            </a:endParaRPr>
          </a:p>
        </p:txBody>
      </p:sp>
      <p:pic>
        <p:nvPicPr>
          <p:cNvPr id="14" name="Picture 13" descr="ONLABLog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309" y="342903"/>
            <a:ext cx="2501900" cy="82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5350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Content,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9875" y="268288"/>
            <a:ext cx="1645920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>
              <a:solidFill>
                <a:prstClr val="white"/>
              </a:solidFill>
              <a:latin typeface="Century Gothic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8439" y="268291"/>
            <a:ext cx="6508377" cy="7012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8439" y="1095536"/>
            <a:ext cx="6508377" cy="5030629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212106" y="6356352"/>
            <a:ext cx="1752600" cy="365125"/>
          </a:xfrm>
        </p:spPr>
        <p:txBody>
          <a:bodyPr/>
          <a:lstStyle/>
          <a:p>
            <a:r>
              <a:rPr lang="en-US" smtClean="0">
                <a:solidFill>
                  <a:srgbClr val="333333">
                    <a:lumMod val="60000"/>
                    <a:lumOff val="40000"/>
                  </a:srgbClr>
                </a:solidFill>
                <a:latin typeface="Century Gothic"/>
              </a:rPr>
              <a:t>‹#›</a:t>
            </a:r>
            <a:endParaRPr lang="en-US" dirty="0">
              <a:solidFill>
                <a:srgbClr val="333333">
                  <a:lumMod val="60000"/>
                  <a:lumOff val="40000"/>
                </a:srgbClr>
              </a:solidFill>
              <a:latin typeface="Century Gothic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78423" y="6356352"/>
            <a:ext cx="4926852" cy="365125"/>
          </a:xfrm>
        </p:spPr>
        <p:txBody>
          <a:bodyPr/>
          <a:lstStyle/>
          <a:p>
            <a:endParaRPr lang="en-US" dirty="0">
              <a:solidFill>
                <a:srgbClr val="333333">
                  <a:lumMod val="60000"/>
                  <a:lumOff val="40000"/>
                </a:srgbClr>
              </a:solidFill>
              <a:latin typeface="Century Gothic"/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69875" y="1976719"/>
            <a:ext cx="1645920" cy="46257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647540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58971" y="686743"/>
            <a:ext cx="1099073" cy="59315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>
              <a:solidFill>
                <a:prstClr val="white"/>
              </a:solidFill>
              <a:latin typeface="Century Gothic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1" y="3429015"/>
            <a:ext cx="4966446" cy="1398495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09801" y="4824413"/>
            <a:ext cx="4966446" cy="1320800"/>
          </a:xfrm>
        </p:spPr>
        <p:txBody>
          <a:bodyPr anchor="t" anchorCtr="0">
            <a:normAutofit/>
          </a:bodyPr>
          <a:lstStyle>
            <a:lvl1pPr marL="0" indent="0" algn="r">
              <a:spcBef>
                <a:spcPts val="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600" y="6356352"/>
            <a:ext cx="1622612" cy="365125"/>
          </a:xfrm>
        </p:spPr>
        <p:txBody>
          <a:bodyPr/>
          <a:lstStyle/>
          <a:p>
            <a:r>
              <a:rPr lang="en-US" smtClean="0">
                <a:solidFill>
                  <a:srgbClr val="333333">
                    <a:lumMod val="60000"/>
                    <a:lumOff val="40000"/>
                  </a:srgbClr>
                </a:solidFill>
                <a:latin typeface="Century Gothic"/>
              </a:rPr>
              <a:t>‹#›</a:t>
            </a:r>
            <a:endParaRPr lang="en-US" dirty="0">
              <a:solidFill>
                <a:srgbClr val="333333">
                  <a:lumMod val="60000"/>
                  <a:lumOff val="40000"/>
                </a:srgbClr>
              </a:solidFill>
              <a:latin typeface="Century Gothic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4812" y="6356352"/>
            <a:ext cx="5311588" cy="365125"/>
          </a:xfrm>
        </p:spPr>
        <p:txBody>
          <a:bodyPr/>
          <a:lstStyle/>
          <a:p>
            <a:endParaRPr lang="en-US" dirty="0">
              <a:solidFill>
                <a:srgbClr val="333333">
                  <a:lumMod val="60000"/>
                  <a:lumOff val="40000"/>
                </a:srgbClr>
              </a:solidFill>
              <a:latin typeface="Century Gothic"/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7758971" y="686741"/>
            <a:ext cx="1099073" cy="593154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>
              <a:solidFill>
                <a:prstClr val="white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060916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9875" y="4773721"/>
            <a:ext cx="2971800" cy="184458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>
              <a:solidFill>
                <a:prstClr val="white"/>
              </a:solidFill>
              <a:latin typeface="Century Gothic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0354" y="3429017"/>
            <a:ext cx="4966446" cy="1398495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20354" y="4824413"/>
            <a:ext cx="4966446" cy="1320800"/>
          </a:xfrm>
        </p:spPr>
        <p:txBody>
          <a:bodyPr anchor="t" anchorCtr="0">
            <a:normAutofit/>
          </a:bodyPr>
          <a:lstStyle>
            <a:lvl1pPr marL="0" indent="0" algn="r">
              <a:spcBef>
                <a:spcPts val="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69874" y="268289"/>
            <a:ext cx="2971800" cy="4438651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5459" y="6356352"/>
            <a:ext cx="685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162F1D00-BD13-4404-86B0-79703945A0A7}" type="slidenum">
              <a:rPr lang="en-US" smtClean="0">
                <a:solidFill>
                  <a:srgbClr val="333333">
                    <a:lumMod val="60000"/>
                    <a:lumOff val="40000"/>
                  </a:srgbClr>
                </a:solidFill>
                <a:latin typeface="Century Gothic"/>
              </a:rPr>
              <a:pPr/>
              <a:t>‹#›</a:t>
            </a:fld>
            <a:endParaRPr lang="en-US">
              <a:solidFill>
                <a:srgbClr val="333333">
                  <a:lumMod val="60000"/>
                  <a:lumOff val="40000"/>
                </a:srgbClr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309339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42" y="616363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>
              <a:solidFill>
                <a:prstClr val="white"/>
              </a:solidFill>
              <a:latin typeface="Century Gothic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24" y="268305"/>
            <a:ext cx="7391401" cy="6721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466"/>
            <a:ext cx="3566160" cy="50597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82440" y="1066466"/>
            <a:ext cx="3566160" cy="50597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333333">
                    <a:lumMod val="60000"/>
                    <a:lumOff val="40000"/>
                  </a:srgbClr>
                </a:solidFill>
                <a:latin typeface="Century Gothic"/>
              </a:rPr>
              <a:t>‹#›</a:t>
            </a:r>
            <a:endParaRPr lang="en-US" dirty="0">
              <a:solidFill>
                <a:srgbClr val="333333">
                  <a:lumMod val="60000"/>
                  <a:lumOff val="40000"/>
                </a:srgbClr>
              </a:solidFill>
              <a:latin typeface="Century Gothic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333333">
                  <a:lumMod val="60000"/>
                  <a:lumOff val="40000"/>
                </a:srgbClr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775915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78B8-720B-6E44-865E-C1B96E7B871A}" type="datetimeFigureOut">
              <a:rPr lang="en-US" smtClean="0"/>
              <a:t>1/12/15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B3B7E-FDF8-4248-B75C-C3388D38A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0595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68289"/>
            <a:ext cx="7388352" cy="63334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1026461"/>
            <a:ext cx="3566160" cy="639763"/>
          </a:xfrm>
        </p:spPr>
        <p:txBody>
          <a:bodyPr anchor="b">
            <a:noAutofit/>
          </a:bodyPr>
          <a:lstStyle>
            <a:lvl1pPr marL="0" indent="0" algn="ctr">
              <a:spcBef>
                <a:spcPct val="0"/>
              </a:spcBef>
              <a:buNone/>
              <a:defRPr sz="20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764491"/>
            <a:ext cx="3566160" cy="43616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79390" y="1026461"/>
            <a:ext cx="3566160" cy="639763"/>
          </a:xfrm>
        </p:spPr>
        <p:txBody>
          <a:bodyPr anchor="b">
            <a:noAutofit/>
          </a:bodyPr>
          <a:lstStyle>
            <a:lvl1pPr marL="0" indent="0" algn="ctr">
              <a:spcBef>
                <a:spcPct val="0"/>
              </a:spcBef>
              <a:buNone/>
              <a:defRPr sz="20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79391" y="1764491"/>
            <a:ext cx="3566160" cy="43616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333333">
                    <a:lumMod val="60000"/>
                    <a:lumOff val="40000"/>
                  </a:srgbClr>
                </a:solidFill>
                <a:latin typeface="Century Gothic"/>
              </a:rPr>
              <a:t>‹#›</a:t>
            </a:r>
            <a:endParaRPr lang="en-US" dirty="0">
              <a:solidFill>
                <a:srgbClr val="333333">
                  <a:lumMod val="60000"/>
                  <a:lumOff val="40000"/>
                </a:srgbClr>
              </a:solidFill>
              <a:latin typeface="Century Gothic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333333">
                  <a:lumMod val="60000"/>
                  <a:lumOff val="40000"/>
                </a:srgbClr>
              </a:solidFill>
              <a:latin typeface="Century Gothic"/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8148942" y="891940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>
              <a:solidFill>
                <a:prstClr val="white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553458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42" y="891940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>
              <a:solidFill>
                <a:prstClr val="white"/>
              </a:solidFill>
              <a:latin typeface="Century Gothic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23" y="268291"/>
            <a:ext cx="7391401" cy="62365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2446" y="1031773"/>
            <a:ext cx="7396163" cy="247781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333333">
                    <a:lumMod val="60000"/>
                    <a:lumOff val="40000"/>
                  </a:srgbClr>
                </a:solidFill>
                <a:latin typeface="Century Gothic"/>
              </a:rPr>
              <a:t>‹#›</a:t>
            </a:r>
            <a:endParaRPr lang="en-US" dirty="0">
              <a:solidFill>
                <a:srgbClr val="333333">
                  <a:lumMod val="60000"/>
                  <a:lumOff val="40000"/>
                </a:srgbClr>
              </a:solidFill>
              <a:latin typeface="Century Gothic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333333">
                  <a:lumMod val="60000"/>
                  <a:lumOff val="40000"/>
                </a:srgbClr>
              </a:solidFill>
              <a:latin typeface="Century Gothic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56494" y="984668"/>
            <a:ext cx="50650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defTabSz="914400"/>
            <a:fld id="{162F1D00-BD13-4404-86B0-79703945A0A7}" type="slidenum">
              <a:rPr lang="en-US" smtClean="0">
                <a:solidFill>
                  <a:prstClr val="white"/>
                </a:solidFill>
                <a:latin typeface="Century Gothic"/>
              </a:rPr>
              <a:pPr defTabSz="914400"/>
              <a:t>‹#›</a:t>
            </a:fld>
            <a:endParaRPr lang="en-US">
              <a:solidFill>
                <a:prstClr val="white"/>
              </a:solidFill>
              <a:latin typeface="Century Gothic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57215" y="3655030"/>
            <a:ext cx="7396163" cy="24901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372778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23" y="914400"/>
            <a:ext cx="7391401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82440" y="2214563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333333">
                    <a:lumMod val="60000"/>
                    <a:lumOff val="40000"/>
                  </a:srgbClr>
                </a:solidFill>
                <a:latin typeface="Century Gothic"/>
              </a:rPr>
              <a:t>‹#›</a:t>
            </a:r>
            <a:endParaRPr lang="en-US" dirty="0">
              <a:solidFill>
                <a:srgbClr val="333333">
                  <a:lumMod val="60000"/>
                  <a:lumOff val="40000"/>
                </a:srgbClr>
              </a:solidFill>
              <a:latin typeface="Century Gothic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333333">
                  <a:lumMod val="60000"/>
                  <a:lumOff val="40000"/>
                </a:srgbClr>
              </a:solidFill>
              <a:latin typeface="Century Gothic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282440" y="4224973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457200" y="2214563"/>
            <a:ext cx="356616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8148942" y="891940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>
              <a:solidFill>
                <a:prstClr val="white"/>
              </a:solidFill>
              <a:latin typeface="Century Gothic"/>
            </a:endParaRPr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56494" y="984668"/>
            <a:ext cx="50650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defTabSz="914400"/>
            <a:fld id="{162F1D00-BD13-4404-86B0-79703945A0A7}" type="slidenum">
              <a:rPr lang="en-US" smtClean="0">
                <a:solidFill>
                  <a:prstClr val="white"/>
                </a:solidFill>
                <a:latin typeface="Century Gothic"/>
              </a:rPr>
              <a:pPr defTabSz="914400"/>
              <a:t>‹#›</a:t>
            </a:fld>
            <a:endParaRPr lang="en-US">
              <a:solidFill>
                <a:prstClr val="white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025001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23" y="268303"/>
            <a:ext cx="7391401" cy="60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82439" y="1041482"/>
            <a:ext cx="3566160" cy="24875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333333">
                    <a:lumMod val="60000"/>
                    <a:lumOff val="40000"/>
                  </a:srgbClr>
                </a:solidFill>
                <a:latin typeface="Century Gothic"/>
              </a:rPr>
              <a:t>‹#›</a:t>
            </a:r>
            <a:endParaRPr lang="en-US" dirty="0">
              <a:solidFill>
                <a:srgbClr val="333333">
                  <a:lumMod val="60000"/>
                  <a:lumOff val="40000"/>
                </a:srgbClr>
              </a:solidFill>
              <a:latin typeface="Century Gothic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333333">
                  <a:lumMod val="60000"/>
                  <a:lumOff val="40000"/>
                </a:srgbClr>
              </a:solidFill>
              <a:latin typeface="Century Gothic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282440" y="3674405"/>
            <a:ext cx="3566160" cy="247080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57199" y="1041482"/>
            <a:ext cx="3566160" cy="24875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57200" y="3674405"/>
            <a:ext cx="3566160" cy="247080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0" name="Rectangle 9"/>
          <p:cNvSpPr/>
          <p:nvPr userDrawn="1"/>
        </p:nvSpPr>
        <p:spPr>
          <a:xfrm>
            <a:off x="8148942" y="891940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>
              <a:solidFill>
                <a:prstClr val="white"/>
              </a:solidFill>
              <a:latin typeface="Century Gothic"/>
            </a:endParaRPr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56494" y="984668"/>
            <a:ext cx="50650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defTabSz="914400"/>
            <a:fld id="{162F1D00-BD13-4404-86B0-79703945A0A7}" type="slidenum">
              <a:rPr lang="en-US" smtClean="0">
                <a:solidFill>
                  <a:prstClr val="white"/>
                </a:solidFill>
                <a:latin typeface="Century Gothic"/>
              </a:rPr>
              <a:pPr defTabSz="914400"/>
              <a:t>‹#›</a:t>
            </a:fld>
            <a:endParaRPr lang="en-US">
              <a:solidFill>
                <a:prstClr val="white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97834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333333">
                    <a:lumMod val="60000"/>
                    <a:lumOff val="40000"/>
                  </a:srgbClr>
                </a:solidFill>
                <a:latin typeface="Century Gothic"/>
              </a:rPr>
              <a:t>‹#›</a:t>
            </a:r>
            <a:endParaRPr lang="en-US">
              <a:solidFill>
                <a:srgbClr val="333333">
                  <a:lumMod val="60000"/>
                  <a:lumOff val="40000"/>
                </a:srgbClr>
              </a:solidFill>
              <a:latin typeface="Century Gothic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333333">
                  <a:lumMod val="60000"/>
                  <a:lumOff val="40000"/>
                </a:srgbClr>
              </a:solidFill>
              <a:latin typeface="Century Gothic"/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8148942" y="891940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>
              <a:solidFill>
                <a:prstClr val="white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973651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333333">
                    <a:lumMod val="60000"/>
                    <a:lumOff val="40000"/>
                  </a:srgbClr>
                </a:solidFill>
                <a:latin typeface="Century Gothic"/>
              </a:rPr>
              <a:t>‹#›</a:t>
            </a:r>
            <a:endParaRPr lang="en-US">
              <a:solidFill>
                <a:srgbClr val="333333">
                  <a:lumMod val="60000"/>
                  <a:lumOff val="40000"/>
                </a:srgbClr>
              </a:solidFill>
              <a:latin typeface="Century Gothic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333333">
                  <a:lumMod val="60000"/>
                  <a:lumOff val="40000"/>
                </a:srgbClr>
              </a:solidFill>
              <a:latin typeface="Century Gothic"/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8148942" y="891940"/>
            <a:ext cx="718073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>
              <a:solidFill>
                <a:prstClr val="white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65004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333333">
                    <a:lumMod val="60000"/>
                    <a:lumOff val="40000"/>
                  </a:srgbClr>
                </a:solidFill>
                <a:latin typeface="Century Gothic"/>
              </a:rPr>
              <a:t>‹#›</a:t>
            </a:r>
            <a:endParaRPr lang="en-US" dirty="0">
              <a:solidFill>
                <a:srgbClr val="333333">
                  <a:lumMod val="60000"/>
                  <a:lumOff val="40000"/>
                </a:srgbClr>
              </a:solidFill>
              <a:latin typeface="Century Gothic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333333">
                  <a:lumMod val="60000"/>
                  <a:lumOff val="40000"/>
                </a:srgbClr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236217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333333">
                    <a:lumMod val="60000"/>
                    <a:lumOff val="40000"/>
                  </a:srgbClr>
                </a:solidFill>
                <a:latin typeface="Century Gothic"/>
              </a:rPr>
              <a:t>‹#›</a:t>
            </a:r>
            <a:endParaRPr lang="en-US" dirty="0">
              <a:solidFill>
                <a:srgbClr val="333333">
                  <a:lumMod val="60000"/>
                  <a:lumOff val="40000"/>
                </a:srgbClr>
              </a:solidFill>
              <a:latin typeface="Century Gothic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333333">
                  <a:lumMod val="60000"/>
                  <a:lumOff val="40000"/>
                </a:srgbClr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521014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95083"/>
            <a:ext cx="3566160" cy="1035424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2052" y="990601"/>
            <a:ext cx="3566160" cy="51355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057416"/>
            <a:ext cx="3566160" cy="3657601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333333">
                    <a:lumMod val="60000"/>
                    <a:lumOff val="40000"/>
                  </a:srgbClr>
                </a:solidFill>
                <a:latin typeface="Century Gothic"/>
              </a:rPr>
              <a:t>‹#›</a:t>
            </a:r>
            <a:endParaRPr lang="en-US" dirty="0">
              <a:solidFill>
                <a:srgbClr val="333333">
                  <a:lumMod val="60000"/>
                  <a:lumOff val="40000"/>
                </a:srgbClr>
              </a:solidFill>
              <a:latin typeface="Century Gothic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333333">
                  <a:lumMod val="60000"/>
                  <a:lumOff val="40000"/>
                </a:srgbClr>
              </a:solidFill>
              <a:latin typeface="Century Gothic"/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8148942" y="891940"/>
            <a:ext cx="718073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>
              <a:solidFill>
                <a:prstClr val="white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292606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95083"/>
            <a:ext cx="3566160" cy="1035424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057416"/>
            <a:ext cx="3566160" cy="3657601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74812" y="6356352"/>
            <a:ext cx="3863788" cy="365125"/>
          </a:xfrm>
        </p:spPr>
        <p:txBody>
          <a:bodyPr numCol="2"/>
          <a:lstStyle/>
          <a:p>
            <a:endParaRPr lang="en-US" dirty="0">
              <a:solidFill>
                <a:srgbClr val="333333">
                  <a:lumMod val="60000"/>
                  <a:lumOff val="40000"/>
                </a:srgbClr>
              </a:solidFill>
              <a:latin typeface="Century Gothic"/>
            </a:endParaRP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4760258" y="1580459"/>
            <a:ext cx="4096512" cy="5021969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9" name="Rectangle 8"/>
          <p:cNvSpPr/>
          <p:nvPr userDrawn="1"/>
        </p:nvSpPr>
        <p:spPr>
          <a:xfrm>
            <a:off x="4760258" y="891940"/>
            <a:ext cx="4114800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>
              <a:solidFill>
                <a:prstClr val="white"/>
              </a:solidFill>
              <a:latin typeface="Century Gothic"/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8148942" y="891940"/>
            <a:ext cx="718073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>
              <a:solidFill>
                <a:prstClr val="white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055330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78B8-720B-6E44-865E-C1B96E7B871A}" type="datetimeFigureOut">
              <a:rPr lang="en-US" smtClean="0"/>
              <a:t>1/12/15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B3B7E-FDF8-4248-B75C-C3388D38A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42691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216791" y="891943"/>
            <a:ext cx="1639457" cy="30156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>
              <a:solidFill>
                <a:prstClr val="white"/>
              </a:solidFill>
              <a:latin typeface="Century Gothic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788" y="4267201"/>
            <a:ext cx="6477000" cy="566739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9874" y="268288"/>
            <a:ext cx="6858000" cy="36393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8788" y="4840957"/>
            <a:ext cx="6475412" cy="130427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333333">
                    <a:lumMod val="60000"/>
                    <a:lumOff val="40000"/>
                  </a:srgbClr>
                </a:solidFill>
                <a:latin typeface="Century Gothic"/>
              </a:rPr>
              <a:t>‹#›</a:t>
            </a:r>
            <a:endParaRPr lang="en-US" dirty="0">
              <a:solidFill>
                <a:srgbClr val="333333">
                  <a:lumMod val="60000"/>
                  <a:lumOff val="40000"/>
                </a:srgbClr>
              </a:solidFill>
              <a:latin typeface="Century Gothic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333333">
                  <a:lumMod val="60000"/>
                  <a:lumOff val="40000"/>
                </a:srgbClr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69436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4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35495" y="891943"/>
            <a:ext cx="720761" cy="30156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>
              <a:solidFill>
                <a:prstClr val="white"/>
              </a:solidFill>
              <a:latin typeface="Century Gothic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788" y="4267201"/>
            <a:ext cx="6477000" cy="566739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9874" y="268288"/>
            <a:ext cx="3006726" cy="3639312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8788" y="4840957"/>
            <a:ext cx="6475412" cy="130427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333333">
                    <a:lumMod val="60000"/>
                    <a:lumOff val="40000"/>
                  </a:srgbClr>
                </a:solidFill>
                <a:latin typeface="Century Gothic"/>
              </a:rPr>
              <a:t>‹#›</a:t>
            </a:r>
            <a:endParaRPr lang="en-US" dirty="0">
              <a:solidFill>
                <a:srgbClr val="333333">
                  <a:lumMod val="60000"/>
                  <a:lumOff val="40000"/>
                </a:srgbClr>
              </a:solidFill>
              <a:latin typeface="Century Gothic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333333">
                  <a:lumMod val="60000"/>
                  <a:lumOff val="40000"/>
                </a:srgbClr>
              </a:solidFill>
              <a:latin typeface="Century Gothic"/>
            </a:endParaRPr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>
            <a:off x="3352800" y="268304"/>
            <a:ext cx="4701988" cy="1775665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1" name="Picture Placeholder 2"/>
          <p:cNvSpPr>
            <a:spLocks noGrp="1"/>
          </p:cNvSpPr>
          <p:nvPr>
            <p:ph type="pic" idx="14"/>
          </p:nvPr>
        </p:nvSpPr>
        <p:spPr>
          <a:xfrm>
            <a:off x="3352800" y="2131952"/>
            <a:ext cx="2304288" cy="1775665"/>
          </a:xfrm>
        </p:spPr>
        <p:txBody>
          <a:bodyPr>
            <a:no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2" name="Picture Placeholder 2"/>
          <p:cNvSpPr>
            <a:spLocks noGrp="1"/>
          </p:cNvSpPr>
          <p:nvPr>
            <p:ph type="pic" idx="15"/>
          </p:nvPr>
        </p:nvSpPr>
        <p:spPr>
          <a:xfrm>
            <a:off x="5750500" y="2131952"/>
            <a:ext cx="2304288" cy="1775665"/>
          </a:xfrm>
        </p:spPr>
        <p:txBody>
          <a:bodyPr>
            <a:no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948727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333333">
                    <a:lumMod val="60000"/>
                    <a:lumOff val="40000"/>
                  </a:srgbClr>
                </a:solidFill>
                <a:latin typeface="Century Gothic"/>
              </a:rPr>
              <a:t>‹#›</a:t>
            </a:r>
            <a:endParaRPr lang="en-US" dirty="0">
              <a:solidFill>
                <a:srgbClr val="333333">
                  <a:lumMod val="60000"/>
                  <a:lumOff val="40000"/>
                </a:srgbClr>
              </a:solidFill>
              <a:latin typeface="Century Gothic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333333">
                  <a:lumMod val="60000"/>
                  <a:lumOff val="40000"/>
                </a:srgbClr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159073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480589" y="155399"/>
            <a:ext cx="718073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>
              <a:solidFill>
                <a:prstClr val="white"/>
              </a:solidFill>
              <a:latin typeface="Century Gothic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43810" y="1035425"/>
            <a:ext cx="1322295" cy="5090739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14" y="1035424"/>
            <a:ext cx="6929737" cy="5109789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333333">
                    <a:lumMod val="60000"/>
                    <a:lumOff val="40000"/>
                  </a:srgbClr>
                </a:solidFill>
                <a:latin typeface="Century Gothic"/>
              </a:rPr>
              <a:t>‹#›</a:t>
            </a:r>
            <a:endParaRPr lang="en-US" dirty="0">
              <a:solidFill>
                <a:srgbClr val="333333">
                  <a:lumMod val="60000"/>
                  <a:lumOff val="40000"/>
                </a:srgbClr>
              </a:solidFill>
              <a:latin typeface="Century Gothic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333333">
                  <a:lumMod val="60000"/>
                  <a:lumOff val="40000"/>
                </a:srgbClr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824116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78B8-720B-6E44-865E-C1B96E7B871A}" type="datetimeFigureOut">
              <a:rPr lang="en-US" smtClean="0"/>
              <a:t>1/12/15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B3B7E-FDF8-4248-B75C-C3388D38A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9715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78B8-720B-6E44-865E-C1B96E7B871A}" type="datetimeFigureOut">
              <a:rPr lang="en-US" smtClean="0"/>
              <a:t>1/12/15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B3B7E-FDF8-4248-B75C-C3388D38A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556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78B8-720B-6E44-865E-C1B96E7B871A}" type="datetimeFigureOut">
              <a:rPr lang="en-US" smtClean="0"/>
              <a:t>1/12/15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B3B7E-FDF8-4248-B75C-C3388D38A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0829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78B8-720B-6E44-865E-C1B96E7B871A}" type="datetimeFigureOut">
              <a:rPr lang="en-US" smtClean="0"/>
              <a:t>1/12/15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B3B7E-FDF8-4248-B75C-C3388D38A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011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78B8-720B-6E44-865E-C1B96E7B871A}" type="datetimeFigureOut">
              <a:rPr lang="en-US" smtClean="0"/>
              <a:t>1/12/15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B3B7E-FDF8-4248-B75C-C3388D38A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464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78B8-720B-6E44-865E-C1B96E7B871A}" type="datetimeFigureOut">
              <a:rPr lang="en-US" smtClean="0"/>
              <a:t>1/12/15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B3B7E-FDF8-4248-B75C-C3388D38A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3010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20" Type="http://schemas.openxmlformats.org/officeDocument/2006/relationships/slideLayout" Target="../slideLayouts/slideLayout31.xml"/><Relationship Id="rId21" Type="http://schemas.openxmlformats.org/officeDocument/2006/relationships/slideLayout" Target="../slideLayouts/slideLayout32.xml"/><Relationship Id="rId22" Type="http://schemas.openxmlformats.org/officeDocument/2006/relationships/slideLayout" Target="../slideLayouts/slideLayout33.xml"/><Relationship Id="rId23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5.xml"/><Relationship Id="rId15" Type="http://schemas.openxmlformats.org/officeDocument/2006/relationships/slideLayout" Target="../slideLayouts/slideLayout26.xml"/><Relationship Id="rId16" Type="http://schemas.openxmlformats.org/officeDocument/2006/relationships/slideLayout" Target="../slideLayouts/slideLayout27.xml"/><Relationship Id="rId17" Type="http://schemas.openxmlformats.org/officeDocument/2006/relationships/slideLayout" Target="../slideLayouts/slideLayout28.xml"/><Relationship Id="rId18" Type="http://schemas.openxmlformats.org/officeDocument/2006/relationships/slideLayout" Target="../slideLayouts/slideLayout29.xml"/><Relationship Id="rId19" Type="http://schemas.openxmlformats.org/officeDocument/2006/relationships/slideLayout" Target="../slideLayouts/slideLayout30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2178B8-720B-6E44-865E-C1B96E7B871A}" type="datetimeFigureOut">
              <a:rPr lang="en-US" smtClean="0"/>
              <a:t>1/12/15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8B3B7E-FDF8-4248-B75C-C3388D38A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794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accent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10" y="154643"/>
            <a:ext cx="8305801" cy="5715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10" y="882261"/>
            <a:ext cx="8305801" cy="52439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356352"/>
            <a:ext cx="45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defTabSz="914400"/>
            <a:r>
              <a:rPr lang="en-US" smtClean="0">
                <a:solidFill>
                  <a:srgbClr val="333333">
                    <a:lumMod val="60000"/>
                    <a:lumOff val="40000"/>
                  </a:srgbClr>
                </a:solidFill>
                <a:latin typeface="Century Gothic"/>
              </a:rPr>
              <a:t>‹#›</a:t>
            </a:r>
            <a:endParaRPr lang="en-US" dirty="0">
              <a:solidFill>
                <a:srgbClr val="333333">
                  <a:lumMod val="60000"/>
                  <a:lumOff val="40000"/>
                </a:srgbClr>
              </a:solidFill>
              <a:latin typeface="Century Gothic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69039" y="6356352"/>
            <a:ext cx="55128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defTabSz="914400"/>
            <a:r>
              <a:rPr lang="en-US" dirty="0" smtClean="0">
                <a:solidFill>
                  <a:srgbClr val="333333">
                    <a:lumMod val="60000"/>
                    <a:lumOff val="40000"/>
                  </a:srgbClr>
                </a:solidFill>
                <a:latin typeface="Century Gothic"/>
              </a:rPr>
              <a:t>http://ONLAB.US/</a:t>
            </a:r>
            <a:endParaRPr lang="en-US" dirty="0">
              <a:solidFill>
                <a:srgbClr val="333333">
                  <a:lumMod val="60000"/>
                  <a:lumOff val="40000"/>
                </a:srgbClr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867090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  <p:sldLayoutId id="2147483742" r:id="rId12"/>
    <p:sldLayoutId id="2147483743" r:id="rId13"/>
    <p:sldLayoutId id="2147483744" r:id="rId14"/>
    <p:sldLayoutId id="2147483745" r:id="rId15"/>
    <p:sldLayoutId id="2147483746" r:id="rId16"/>
    <p:sldLayoutId id="2147483747" r:id="rId17"/>
    <p:sldLayoutId id="2147483748" r:id="rId18"/>
    <p:sldLayoutId id="2147483749" r:id="rId19"/>
    <p:sldLayoutId id="2147483750" r:id="rId20"/>
    <p:sldLayoutId id="2147483751" r:id="rId21"/>
    <p:sldLayoutId id="2147483752" r:id="rId22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Calibri"/>
          <a:ea typeface="+mj-ea"/>
          <a:cs typeface="Calibri"/>
        </a:defRPr>
      </a:lvl1pPr>
    </p:titleStyle>
    <p:bodyStyle>
      <a:lvl1pPr marL="228600" indent="-228600" algn="l" defTabSz="914400" rtl="0" eaLnBrk="1" latinLnBrk="0" hangingPunct="1">
        <a:spcBef>
          <a:spcPts val="1800"/>
        </a:spcBef>
        <a:buClr>
          <a:schemeClr val="accent1"/>
        </a:buClr>
        <a:buSzPct val="100000"/>
        <a:buFont typeface="Wingdings 2" pitchFamily="18" charset="2"/>
        <a:buChar char="¡"/>
        <a:defRPr sz="2000" kern="1200">
          <a:solidFill>
            <a:schemeClr val="tx2"/>
          </a:solidFill>
          <a:latin typeface="Calibri"/>
          <a:ea typeface="+mn-ea"/>
          <a:cs typeface="Calibri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Calibri"/>
          <a:ea typeface="+mn-ea"/>
          <a:cs typeface="Calibri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Calibri"/>
          <a:ea typeface="+mn-ea"/>
          <a:cs typeface="Calibri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Calibri"/>
          <a:ea typeface="+mn-ea"/>
          <a:cs typeface="Calibri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Calibri"/>
          <a:ea typeface="+mn-ea"/>
          <a:cs typeface="Calibri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"/>
        <a:defRPr lang="en-US" sz="1800" kern="1200" dirty="0" smtClean="0">
          <a:solidFill>
            <a:schemeClr val="tx2"/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lang="en-US" sz="1800" kern="1200" dirty="0" smtClean="0">
          <a:solidFill>
            <a:schemeClr val="tx2"/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"/>
        <a:defRPr lang="en-US" sz="1800" kern="1200" dirty="0" smtClean="0">
          <a:solidFill>
            <a:schemeClr val="tx2"/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lang="en-US" sz="1800" kern="1200" dirty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3.jp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2205678"/>
            <a:ext cx="9168902" cy="1415772"/>
          </a:xfrm>
          <a:prstGeom prst="rect">
            <a:avLst/>
          </a:prstGeom>
          <a:solidFill>
            <a:srgbClr val="990000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pPr algn="ctr"/>
            <a:r>
              <a:rPr lang="en-US" sz="3200" dirty="0" smtClean="0">
                <a:solidFill>
                  <a:schemeClr val="bg1"/>
                </a:solidFill>
                <a:latin typeface="Calibri"/>
                <a:cs typeface="Calibri"/>
              </a:rPr>
              <a:t>Agile at </a:t>
            </a:r>
            <a:r>
              <a:rPr lang="en-US" sz="3200" dirty="0" err="1" smtClean="0">
                <a:solidFill>
                  <a:schemeClr val="bg1"/>
                </a:solidFill>
                <a:latin typeface="Calibri"/>
                <a:cs typeface="Calibri"/>
              </a:rPr>
              <a:t>ON.Lab</a:t>
            </a:r>
            <a:endParaRPr lang="en-US" sz="3200" dirty="0" smtClean="0">
              <a:solidFill>
                <a:schemeClr val="bg1"/>
              </a:solidFill>
              <a:latin typeface="Calibri"/>
              <a:cs typeface="Calibri"/>
            </a:endParaRP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9" name="Picture 8" descr="onos color logo final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7448" y="5386551"/>
            <a:ext cx="2054124" cy="1418020"/>
          </a:xfrm>
          <a:prstGeom prst="rect">
            <a:avLst/>
          </a:prstGeom>
        </p:spPr>
      </p:pic>
      <p:pic>
        <p:nvPicPr>
          <p:cNvPr id="5" name="Picture 4" descr="road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701" b="33735"/>
          <a:stretch/>
        </p:blipFill>
        <p:spPr>
          <a:xfrm>
            <a:off x="0" y="0"/>
            <a:ext cx="9168902" cy="222892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238560" y="4607281"/>
            <a:ext cx="47688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alibri"/>
                <a:cs typeface="Calibri"/>
              </a:rPr>
              <a:t>Bill Snow</a:t>
            </a:r>
            <a:endParaRPr lang="en-US" dirty="0" smtClean="0">
              <a:latin typeface="Calibri"/>
              <a:cs typeface="Calibri"/>
            </a:endParaRPr>
          </a:p>
          <a:p>
            <a:pPr algn="ctr"/>
            <a:r>
              <a:rPr lang="en-US" dirty="0" smtClean="0">
                <a:latin typeface="Calibri"/>
                <a:cs typeface="Calibri"/>
              </a:rPr>
              <a:t>VP of Engineering</a:t>
            </a:r>
            <a:endParaRPr lang="en-US" dirty="0" smtClean="0">
              <a:latin typeface="Calibri"/>
              <a:cs typeface="Calibri"/>
            </a:endParaRP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286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5011" y="0"/>
            <a:ext cx="8229600" cy="1143000"/>
          </a:xfrm>
        </p:spPr>
        <p:txBody>
          <a:bodyPr/>
          <a:lstStyle/>
          <a:p>
            <a:r>
              <a:rPr lang="en-US" dirty="0" smtClean="0"/>
              <a:t>Real World Example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76B0A-27C4-4ABC-BAA0-13BA3AD1EF8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905564" y="1077947"/>
            <a:ext cx="7476435" cy="5579325"/>
            <a:chOff x="921771" y="225023"/>
            <a:chExt cx="7698560" cy="6238821"/>
          </a:xfrm>
        </p:grpSpPr>
        <p:sp>
          <p:nvSpPr>
            <p:cNvPr id="5" name="Rectangle 9299"/>
            <p:cNvSpPr>
              <a:spLocks noChangeArrowheads="1"/>
            </p:cNvSpPr>
            <p:nvPr/>
          </p:nvSpPr>
          <p:spPr bwMode="auto">
            <a:xfrm>
              <a:off x="3715542" y="6248400"/>
              <a:ext cx="1443023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>
                  <a:solidFill>
                    <a:srgbClr val="C0504D"/>
                  </a:solidFill>
                  <a:latin typeface="+mj-lt"/>
                </a:rPr>
                <a:t>Building </a:t>
              </a:r>
              <a:r>
                <a:rPr lang="en-US" sz="800" b="1" dirty="0" smtClean="0">
                  <a:solidFill>
                    <a:srgbClr val="C0504D"/>
                  </a:solidFill>
                  <a:latin typeface="+mj-lt"/>
                </a:rPr>
                <a:t>Block for Iteration 1  </a:t>
              </a:r>
              <a:endParaRPr lang="en-US" sz="800" b="1" dirty="0">
                <a:solidFill>
                  <a:srgbClr val="C0504D"/>
                </a:solidFill>
                <a:latin typeface="+mj-lt"/>
              </a:endParaRPr>
            </a:p>
          </p:txBody>
        </p:sp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7543800" y="5295747"/>
              <a:ext cx="107653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US" sz="800" b="1" dirty="0">
                  <a:latin typeface="+mj-lt"/>
                </a:rPr>
                <a:t>Forwarding Plane</a:t>
              </a:r>
            </a:p>
          </p:txBody>
        </p:sp>
        <p:cxnSp>
          <p:nvCxnSpPr>
            <p:cNvPr id="7" name="Straight Connector 6"/>
            <p:cNvCxnSpPr>
              <a:cxnSpLocks noChangeShapeType="1"/>
            </p:cNvCxnSpPr>
            <p:nvPr/>
          </p:nvCxnSpPr>
          <p:spPr bwMode="auto">
            <a:xfrm>
              <a:off x="2082641" y="1628254"/>
              <a:ext cx="5170690" cy="0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prstDash val="sysDash"/>
              <a:round/>
              <a:headEnd/>
              <a:tailEnd/>
            </a:ln>
            <a:effectLst>
              <a:outerShdw blurRad="38100" dist="23000" dir="5400000" algn="ctr" rotWithShape="0">
                <a:srgbClr val="808080">
                  <a:alpha val="34998"/>
                </a:srgbClr>
              </a:outerShdw>
            </a:effectLst>
          </p:spPr>
        </p:cxnSp>
        <p:grpSp>
          <p:nvGrpSpPr>
            <p:cNvPr id="8" name="Group 9292"/>
            <p:cNvGrpSpPr>
              <a:grpSpLocks/>
            </p:cNvGrpSpPr>
            <p:nvPr/>
          </p:nvGrpSpPr>
          <p:grpSpPr bwMode="auto">
            <a:xfrm>
              <a:off x="2235744" y="1563487"/>
              <a:ext cx="5147878" cy="3384156"/>
              <a:chOff x="1926085" y="2503113"/>
              <a:chExt cx="5795458" cy="3619683"/>
            </a:xfrm>
          </p:grpSpPr>
          <p:sp>
            <p:nvSpPr>
              <p:cNvPr id="218" name="AutoShape 58"/>
              <p:cNvSpPr>
                <a:spLocks/>
              </p:cNvSpPr>
              <p:nvPr/>
            </p:nvSpPr>
            <p:spPr bwMode="auto">
              <a:xfrm>
                <a:off x="1926085" y="2503113"/>
                <a:ext cx="5613009" cy="3619683"/>
              </a:xfrm>
              <a:prstGeom prst="roundRect">
                <a:avLst>
                  <a:gd name="adj" fmla="val 7394"/>
                </a:avLst>
              </a:prstGeom>
              <a:solidFill>
                <a:srgbClr val="DCE6F2"/>
              </a:solidFill>
              <a:ln w="6350">
                <a:solidFill>
                  <a:srgbClr val="009999"/>
                </a:solidFill>
                <a:round/>
                <a:headEnd/>
                <a:tailEnd/>
              </a:ln>
              <a:effectLst>
                <a:outerShdw blurRad="50800" dist="38100" dir="2700000" algn="tl" rotWithShape="0">
                  <a:srgbClr val="808080">
                    <a:alpha val="39999"/>
                  </a:srgbClr>
                </a:outerShdw>
              </a:effectLst>
            </p:spPr>
            <p:txBody>
              <a:bodyPr lIns="0" tIns="0" rIns="0" bIns="0" anchor="ctr"/>
              <a:lstStyle/>
              <a:p>
                <a:pPr algn="ctr"/>
                <a:endParaRPr lang="en-US" sz="800">
                  <a:latin typeface="+mj-lt"/>
                </a:endParaRPr>
              </a:p>
            </p:txBody>
          </p:sp>
          <p:sp>
            <p:nvSpPr>
              <p:cNvPr id="219" name="AutoShape 50"/>
              <p:cNvSpPr>
                <a:spLocks/>
              </p:cNvSpPr>
              <p:nvPr/>
            </p:nvSpPr>
            <p:spPr bwMode="auto">
              <a:xfrm>
                <a:off x="5911873" y="5431049"/>
                <a:ext cx="1305142" cy="608184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25400" cap="flat" cmpd="sng">
                <a:solidFill>
                  <a:srgbClr val="009999"/>
                </a:solidFill>
                <a:prstDash val="solid"/>
                <a:round/>
                <a:headEnd/>
                <a:tailEnd/>
              </a:ln>
              <a:effectLst/>
              <a:extLst/>
            </p:spPr>
            <p:txBody>
              <a:bodyPr lIns="0" tIns="0" rIns="0" bIns="0" anchor="ctr"/>
              <a:lstStyle/>
              <a:p>
                <a:pPr algn="ctr">
                  <a:defRPr/>
                </a:pPr>
                <a:r>
                  <a:rPr lang="en-US" sz="800" b="1" dirty="0" smtClean="0">
                    <a:latin typeface="+mj-lt"/>
                    <a:ea typeface="ＭＳ Ｐゴシック" charset="0"/>
                    <a:cs typeface="Calibri" panose="020F0502020204030204" pitchFamily="34" charset="0"/>
                    <a:sym typeface="Calibri" charset="0"/>
                  </a:rPr>
                  <a:t>OpenFlow</a:t>
                </a:r>
              </a:p>
              <a:p>
                <a:pPr algn="ctr">
                  <a:defRPr/>
                </a:pPr>
                <a:r>
                  <a:rPr lang="en-US" sz="800" b="1" dirty="0" smtClean="0">
                    <a:latin typeface="+mj-lt"/>
                    <a:ea typeface="ＭＳ Ｐゴシック" charset="0"/>
                    <a:cs typeface="Calibri" panose="020F0502020204030204" pitchFamily="34" charset="0"/>
                    <a:sym typeface="Calibri" charset="0"/>
                  </a:rPr>
                  <a:t> </a:t>
                </a:r>
                <a:r>
                  <a:rPr lang="en-US" sz="800" b="1" dirty="0">
                    <a:latin typeface="+mj-lt"/>
                    <a:ea typeface="ＭＳ Ｐゴシック" charset="0"/>
                    <a:cs typeface="Calibri" panose="020F0502020204030204" pitchFamily="34" charset="0"/>
                    <a:sym typeface="Calibri" charset="0"/>
                  </a:rPr>
                  <a:t>Manager</a:t>
                </a:r>
              </a:p>
            </p:txBody>
          </p:sp>
          <p:sp>
            <p:nvSpPr>
              <p:cNvPr id="220" name="AutoShape 60"/>
              <p:cNvSpPr>
                <a:spLocks/>
              </p:cNvSpPr>
              <p:nvPr/>
            </p:nvSpPr>
            <p:spPr bwMode="auto">
              <a:xfrm>
                <a:off x="2470077" y="5196029"/>
                <a:ext cx="1076250" cy="329680"/>
              </a:xfrm>
              <a:prstGeom prst="roundRect">
                <a:avLst>
                  <a:gd name="adj" fmla="val 16667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/>
                <a:r>
                  <a:rPr lang="en-US" sz="800" b="1" dirty="0">
                    <a:latin typeface="+mj-lt"/>
                  </a:rPr>
                  <a:t>Instance 1</a:t>
                </a:r>
              </a:p>
            </p:txBody>
          </p:sp>
          <p:sp>
            <p:nvSpPr>
              <p:cNvPr id="221" name="AutoShape 60"/>
              <p:cNvSpPr>
                <a:spLocks/>
              </p:cNvSpPr>
              <p:nvPr/>
            </p:nvSpPr>
            <p:spPr bwMode="auto">
              <a:xfrm>
                <a:off x="4367428" y="5149407"/>
                <a:ext cx="1109584" cy="334038"/>
              </a:xfrm>
              <a:prstGeom prst="roundRect">
                <a:avLst>
                  <a:gd name="adj" fmla="val 16667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/>
                <a:r>
                  <a:rPr lang="en-US" sz="800" b="1" dirty="0">
                    <a:latin typeface="+mj-lt"/>
                  </a:rPr>
                  <a:t>Instance 2</a:t>
                </a:r>
              </a:p>
            </p:txBody>
          </p:sp>
          <p:sp>
            <p:nvSpPr>
              <p:cNvPr id="222" name="AutoShape 60"/>
              <p:cNvSpPr>
                <a:spLocks/>
              </p:cNvSpPr>
              <p:nvPr/>
            </p:nvSpPr>
            <p:spPr bwMode="auto">
              <a:xfrm>
                <a:off x="6021487" y="5149407"/>
                <a:ext cx="1109584" cy="278519"/>
              </a:xfrm>
              <a:prstGeom prst="roundRect">
                <a:avLst>
                  <a:gd name="adj" fmla="val 16667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/>
                <a:r>
                  <a:rPr lang="en-US" sz="800" b="1" dirty="0">
                    <a:latin typeface="+mj-lt"/>
                  </a:rPr>
                  <a:t>Instance 3</a:t>
                </a:r>
              </a:p>
            </p:txBody>
          </p:sp>
          <p:sp>
            <p:nvSpPr>
              <p:cNvPr id="223" name="AutoShape 60"/>
              <p:cNvSpPr>
                <a:spLocks/>
              </p:cNvSpPr>
              <p:nvPr/>
            </p:nvSpPr>
            <p:spPr bwMode="auto">
              <a:xfrm>
                <a:off x="2663973" y="4169457"/>
                <a:ext cx="3843249" cy="629244"/>
              </a:xfrm>
              <a:prstGeom prst="roundRect">
                <a:avLst>
                  <a:gd name="adj" fmla="val 16667"/>
                </a:avLst>
              </a:prstGeom>
              <a:solidFill>
                <a:schemeClr val="tx2">
                  <a:lumMod val="20000"/>
                  <a:lumOff val="80000"/>
                </a:schemeClr>
              </a:solidFill>
              <a:ln w="25400" cap="flat" cmpd="sng">
                <a:solidFill>
                  <a:srgbClr val="009999"/>
                </a:solidFill>
                <a:prstDash val="solid"/>
                <a:round/>
                <a:headEnd/>
                <a:tailEnd/>
              </a:ln>
              <a:effectLst/>
              <a:extLst/>
            </p:spPr>
            <p:txBody>
              <a:bodyPr lIns="0" tIns="0" rIns="0" bIns="0" anchor="ctr"/>
              <a:lstStyle/>
              <a:p>
                <a:pPr algn="ctr"/>
                <a:endParaRPr lang="en-US" sz="800" b="1">
                  <a:latin typeface="+mj-lt"/>
                </a:endParaRPr>
              </a:p>
            </p:txBody>
          </p:sp>
          <p:sp>
            <p:nvSpPr>
              <p:cNvPr id="224" name="AutoShape 51"/>
              <p:cNvSpPr>
                <a:spLocks/>
              </p:cNvSpPr>
              <p:nvPr/>
            </p:nvSpPr>
            <p:spPr bwMode="auto">
              <a:xfrm>
                <a:off x="3612527" y="4240532"/>
                <a:ext cx="1946139" cy="480860"/>
              </a:xfrm>
              <a:custGeom>
                <a:avLst/>
                <a:gdLst>
                  <a:gd name="T0" fmla="*/ 2147483647 w 21600"/>
                  <a:gd name="T1" fmla="*/ 317348872 h 21600"/>
                  <a:gd name="T2" fmla="*/ 2147483647 w 21600"/>
                  <a:gd name="T3" fmla="*/ 317348872 h 21600"/>
                  <a:gd name="T4" fmla="*/ 2147483647 w 21600"/>
                  <a:gd name="T5" fmla="*/ 317348872 h 21600"/>
                  <a:gd name="T6" fmla="*/ 2147483647 w 21600"/>
                  <a:gd name="T7" fmla="*/ 317348872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216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21599" y="0"/>
                    </a:lnTo>
                    <a:lnTo>
                      <a:pt x="21599" y="21599"/>
                    </a:lnTo>
                    <a:lnTo>
                      <a:pt x="0" y="21599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45719" tIns="45719" rIns="45719" bIns="45719"/>
              <a:lstStyle/>
              <a:p>
                <a:pPr algn="ctr"/>
                <a:r>
                  <a:rPr lang="en-US" sz="800" b="1" dirty="0">
                    <a:latin typeface="+mj-lt"/>
                  </a:rPr>
                  <a:t>ONOS Packet &amp; Transport Graph</a:t>
                </a:r>
                <a:endParaRPr lang="en-US" sz="800" dirty="0">
                  <a:latin typeface="+mj-lt"/>
                </a:endParaRPr>
              </a:p>
            </p:txBody>
          </p:sp>
          <p:cxnSp>
            <p:nvCxnSpPr>
              <p:cNvPr id="225" name="Straight Connector 224"/>
              <p:cNvCxnSpPr>
                <a:cxnSpLocks noChangeShapeType="1"/>
              </p:cNvCxnSpPr>
              <p:nvPr/>
            </p:nvCxnSpPr>
            <p:spPr bwMode="auto">
              <a:xfrm>
                <a:off x="2248609" y="5149407"/>
                <a:ext cx="5057421" cy="0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prstDash val="sysDash"/>
                <a:round/>
                <a:headEnd/>
                <a:tailEnd/>
              </a:ln>
              <a:effectLst>
                <a:outerShdw blurRad="38100" dist="23000" dir="5400000" algn="ctr" rotWithShape="0">
                  <a:srgbClr val="808080">
                    <a:alpha val="34998"/>
                  </a:srgbClr>
                </a:outerShdw>
              </a:effectLst>
            </p:spPr>
          </p:cxnSp>
          <p:cxnSp>
            <p:nvCxnSpPr>
              <p:cNvPr id="226" name="Straight Arrow Connector 225"/>
              <p:cNvCxnSpPr>
                <a:cxnSpLocks noChangeShapeType="1"/>
              </p:cNvCxnSpPr>
              <p:nvPr/>
            </p:nvCxnSpPr>
            <p:spPr bwMode="auto">
              <a:xfrm flipH="1">
                <a:off x="3279408" y="4798701"/>
                <a:ext cx="221006" cy="309502"/>
              </a:xfrm>
              <a:prstGeom prst="straightConnector1">
                <a:avLst/>
              </a:prstGeom>
              <a:noFill/>
              <a:ln w="3175">
                <a:solidFill>
                  <a:schemeClr val="tx1"/>
                </a:solidFill>
                <a:round/>
                <a:headEnd type="arrow" w="med" len="med"/>
                <a:tailEnd type="arrow" w="med" len="med"/>
              </a:ln>
              <a:effectLst>
                <a:outerShdw blurRad="38100" dist="23000" dir="5400000" algn="ctr" rotWithShape="0">
                  <a:srgbClr val="808080">
                    <a:alpha val="34998"/>
                  </a:srgbClr>
                </a:outerShdw>
              </a:effectLst>
            </p:spPr>
          </p:cxnSp>
          <p:cxnSp>
            <p:nvCxnSpPr>
              <p:cNvPr id="227" name="Straight Arrow Connector 226"/>
              <p:cNvCxnSpPr>
                <a:cxnSpLocks noChangeShapeType="1"/>
              </p:cNvCxnSpPr>
              <p:nvPr/>
            </p:nvCxnSpPr>
            <p:spPr bwMode="auto">
              <a:xfrm>
                <a:off x="4895018" y="4798701"/>
                <a:ext cx="37483" cy="365048"/>
              </a:xfrm>
              <a:prstGeom prst="straightConnector1">
                <a:avLst/>
              </a:prstGeom>
              <a:noFill/>
              <a:ln w="3175">
                <a:solidFill>
                  <a:schemeClr val="tx1"/>
                </a:solidFill>
                <a:round/>
                <a:headEnd type="arrow" w="med" len="med"/>
                <a:tailEnd type="arrow" w="med" len="med"/>
              </a:ln>
              <a:effectLst>
                <a:outerShdw blurRad="38100" dist="23000" dir="5400000" algn="ctr" rotWithShape="0">
                  <a:srgbClr val="808080">
                    <a:alpha val="34998"/>
                  </a:srgbClr>
                </a:outerShdw>
              </a:effectLst>
            </p:spPr>
          </p:cxnSp>
          <p:cxnSp>
            <p:nvCxnSpPr>
              <p:cNvPr id="228" name="Straight Arrow Connector 227"/>
              <p:cNvCxnSpPr>
                <a:cxnSpLocks noChangeShapeType="1"/>
              </p:cNvCxnSpPr>
              <p:nvPr/>
            </p:nvCxnSpPr>
            <p:spPr bwMode="auto">
              <a:xfrm flipH="1">
                <a:off x="5893394" y="4798701"/>
                <a:ext cx="31607" cy="350705"/>
              </a:xfrm>
              <a:prstGeom prst="straightConnector1">
                <a:avLst/>
              </a:prstGeom>
              <a:noFill/>
              <a:ln w="3175">
                <a:solidFill>
                  <a:schemeClr val="tx1"/>
                </a:solidFill>
                <a:round/>
                <a:headEnd type="arrow" w="med" len="med"/>
                <a:tailEnd type="arrow" w="med" len="med"/>
              </a:ln>
              <a:effectLst>
                <a:outerShdw blurRad="38100" dist="23000" dir="5400000" algn="ctr" rotWithShape="0">
                  <a:srgbClr val="808080">
                    <a:alpha val="34998"/>
                  </a:srgbClr>
                </a:outerShdw>
              </a:effectLst>
            </p:spPr>
          </p:cxnSp>
          <p:sp>
            <p:nvSpPr>
              <p:cNvPr id="229" name="AutoShape 50"/>
              <p:cNvSpPr>
                <a:spLocks/>
              </p:cNvSpPr>
              <p:nvPr/>
            </p:nvSpPr>
            <p:spPr bwMode="auto">
              <a:xfrm>
                <a:off x="4248976" y="5501437"/>
                <a:ext cx="1341295" cy="547237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25400" cap="flat" cmpd="sng">
                <a:solidFill>
                  <a:srgbClr val="009999"/>
                </a:solidFill>
                <a:prstDash val="solid"/>
                <a:round/>
                <a:headEnd/>
                <a:tailEnd/>
              </a:ln>
              <a:effectLst/>
              <a:extLst/>
            </p:spPr>
            <p:txBody>
              <a:bodyPr lIns="0" tIns="0" rIns="0" bIns="0" anchor="ctr"/>
              <a:lstStyle/>
              <a:p>
                <a:pPr algn="ctr">
                  <a:defRPr/>
                </a:pPr>
                <a:r>
                  <a:rPr lang="en-US" sz="800" b="1" dirty="0">
                    <a:latin typeface="+mj-lt"/>
                    <a:ea typeface="ＭＳ Ｐゴシック" charset="0"/>
                    <a:cs typeface="Calibri" panose="020F0502020204030204" pitchFamily="34" charset="0"/>
                    <a:sym typeface="Calibri" charset="0"/>
                  </a:rPr>
                  <a:t>OpenFlow </a:t>
                </a:r>
                <a:endParaRPr lang="en-US" sz="800" b="1" dirty="0" smtClean="0">
                  <a:latin typeface="+mj-lt"/>
                  <a:ea typeface="ＭＳ Ｐゴシック" charset="0"/>
                  <a:cs typeface="Calibri" panose="020F0502020204030204" pitchFamily="34" charset="0"/>
                  <a:sym typeface="Calibri" charset="0"/>
                </a:endParaRPr>
              </a:p>
              <a:p>
                <a:pPr algn="ctr">
                  <a:defRPr/>
                </a:pPr>
                <a:r>
                  <a:rPr lang="en-US" sz="800" b="1" dirty="0" smtClean="0">
                    <a:latin typeface="+mj-lt"/>
                    <a:ea typeface="ＭＳ Ｐゴシック" charset="0"/>
                    <a:cs typeface="Calibri" panose="020F0502020204030204" pitchFamily="34" charset="0"/>
                    <a:sym typeface="Calibri" charset="0"/>
                  </a:rPr>
                  <a:t>Manager</a:t>
                </a:r>
                <a:endParaRPr lang="en-US" sz="800" b="1" dirty="0">
                  <a:latin typeface="+mj-lt"/>
                  <a:ea typeface="ＭＳ Ｐゴシック" charset="0"/>
                  <a:cs typeface="Calibri" panose="020F0502020204030204" pitchFamily="34" charset="0"/>
                  <a:sym typeface="Calibri" charset="0"/>
                </a:endParaRPr>
              </a:p>
            </p:txBody>
          </p:sp>
          <p:sp>
            <p:nvSpPr>
              <p:cNvPr id="230" name="AutoShape 50"/>
              <p:cNvSpPr>
                <a:spLocks/>
              </p:cNvSpPr>
              <p:nvPr/>
            </p:nvSpPr>
            <p:spPr bwMode="auto">
              <a:xfrm>
                <a:off x="2331708" y="5501437"/>
                <a:ext cx="1405576" cy="547237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25400" cap="flat" cmpd="sng">
                <a:solidFill>
                  <a:srgbClr val="009999"/>
                </a:solidFill>
                <a:prstDash val="solid"/>
                <a:round/>
                <a:headEnd/>
                <a:tailEnd/>
              </a:ln>
              <a:effectLst/>
              <a:extLst/>
            </p:spPr>
            <p:txBody>
              <a:bodyPr lIns="0" tIns="0" rIns="0" bIns="0" anchor="ctr"/>
              <a:lstStyle/>
              <a:p>
                <a:pPr algn="ctr">
                  <a:defRPr/>
                </a:pPr>
                <a:r>
                  <a:rPr lang="en-US" sz="800" b="1" dirty="0">
                    <a:latin typeface="+mj-lt"/>
                    <a:ea typeface="ＭＳ Ｐゴシック" charset="0"/>
                    <a:cs typeface="Calibri" panose="020F0502020204030204" pitchFamily="34" charset="0"/>
                    <a:sym typeface="Calibri" charset="0"/>
                  </a:rPr>
                  <a:t>OpenFlow </a:t>
                </a:r>
                <a:endParaRPr lang="en-US" sz="800" b="1" dirty="0" smtClean="0">
                  <a:latin typeface="+mj-lt"/>
                  <a:ea typeface="ＭＳ Ｐゴシック" charset="0"/>
                  <a:cs typeface="Calibri" panose="020F0502020204030204" pitchFamily="34" charset="0"/>
                  <a:sym typeface="Calibri" charset="0"/>
                </a:endParaRPr>
              </a:p>
              <a:p>
                <a:pPr algn="ctr">
                  <a:defRPr/>
                </a:pPr>
                <a:r>
                  <a:rPr lang="en-US" sz="800" b="1" dirty="0" smtClean="0">
                    <a:latin typeface="+mj-lt"/>
                    <a:ea typeface="ＭＳ Ｐゴシック" charset="0"/>
                    <a:cs typeface="Calibri" panose="020F0502020204030204" pitchFamily="34" charset="0"/>
                    <a:sym typeface="Calibri" charset="0"/>
                  </a:rPr>
                  <a:t>Manager</a:t>
                </a:r>
                <a:endParaRPr lang="en-US" sz="800" b="1" dirty="0">
                  <a:latin typeface="+mj-lt"/>
                  <a:ea typeface="ＭＳ Ｐゴシック" charset="0"/>
                  <a:cs typeface="Calibri" panose="020F0502020204030204" pitchFamily="34" charset="0"/>
                  <a:sym typeface="Calibri" charset="0"/>
                </a:endParaRPr>
              </a:p>
            </p:txBody>
          </p:sp>
          <p:sp>
            <p:nvSpPr>
              <p:cNvPr id="231" name="AutoShape 60"/>
              <p:cNvSpPr>
                <a:spLocks/>
              </p:cNvSpPr>
              <p:nvPr/>
            </p:nvSpPr>
            <p:spPr bwMode="auto">
              <a:xfrm>
                <a:off x="3317752" y="3481790"/>
                <a:ext cx="2741549" cy="520534"/>
              </a:xfrm>
              <a:prstGeom prst="roundRect">
                <a:avLst>
                  <a:gd name="adj" fmla="val 16667"/>
                </a:avLst>
              </a:prstGeom>
              <a:solidFill>
                <a:schemeClr val="tx2">
                  <a:lumMod val="20000"/>
                  <a:lumOff val="80000"/>
                </a:schemeClr>
              </a:solidFill>
              <a:ln w="25400" cap="flat" cmpd="sng">
                <a:solidFill>
                  <a:srgbClr val="009999"/>
                </a:solidFill>
                <a:prstDash val="solid"/>
                <a:round/>
                <a:headEnd/>
                <a:tailEnd/>
              </a:ln>
              <a:effectLst/>
              <a:extLst/>
            </p:spPr>
            <p:txBody>
              <a:bodyPr lIns="0" tIns="0" rIns="0" bIns="0" anchor="ctr"/>
              <a:lstStyle/>
              <a:p>
                <a:pPr algn="ctr">
                  <a:defRPr/>
                </a:pPr>
                <a:r>
                  <a:rPr lang="en-US" sz="800" b="1" dirty="0" smtClean="0">
                    <a:latin typeface="+mj-lt"/>
                    <a:ea typeface="ＭＳ Ｐゴシック" charset="0"/>
                    <a:cs typeface="Calibri" panose="020F0502020204030204" pitchFamily="34" charset="0"/>
                    <a:sym typeface="Calibri" charset="0"/>
                  </a:rPr>
                  <a:t>ONOS Service Layer </a:t>
                </a:r>
              </a:p>
            </p:txBody>
          </p:sp>
          <p:cxnSp>
            <p:nvCxnSpPr>
              <p:cNvPr id="232" name="Straight Connector 231"/>
              <p:cNvCxnSpPr/>
              <p:nvPr/>
            </p:nvCxnSpPr>
            <p:spPr bwMode="auto">
              <a:xfrm>
                <a:off x="7721543" y="6038891"/>
                <a:ext cx="0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Rounded Rectangle 8"/>
            <p:cNvSpPr/>
            <p:nvPr/>
          </p:nvSpPr>
          <p:spPr>
            <a:xfrm>
              <a:off x="921771" y="2128145"/>
              <a:ext cx="1116712" cy="1696264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sz="800" b="1" dirty="0">
                  <a:solidFill>
                    <a:srgbClr val="632523"/>
                  </a:solidFill>
                  <a:latin typeface="+mj-lt"/>
                </a:rPr>
                <a:t>Optical </a:t>
              </a:r>
            </a:p>
            <a:p>
              <a:pPr algn="ctr"/>
              <a:r>
                <a:rPr lang="en-US" sz="800" b="1" dirty="0">
                  <a:solidFill>
                    <a:srgbClr val="632523"/>
                  </a:solidFill>
                  <a:latin typeface="+mj-lt"/>
                </a:rPr>
                <a:t>Topology </a:t>
              </a:r>
            </a:p>
            <a:p>
              <a:pPr algn="ctr"/>
              <a:r>
                <a:rPr lang="en-US" sz="800" b="1" dirty="0">
                  <a:solidFill>
                    <a:srgbClr val="632523"/>
                  </a:solidFill>
                  <a:latin typeface="+mj-lt"/>
                </a:rPr>
                <a:t>DB </a:t>
              </a:r>
            </a:p>
            <a:p>
              <a:pPr algn="ctr"/>
              <a:r>
                <a:rPr lang="en-US" sz="800" b="1" dirty="0">
                  <a:solidFill>
                    <a:srgbClr val="632523"/>
                  </a:solidFill>
                  <a:latin typeface="+mj-lt"/>
                </a:rPr>
                <a:t>+ “Regen Locations”</a:t>
              </a:r>
            </a:p>
            <a:p>
              <a:pPr algn="ctr"/>
              <a:r>
                <a:rPr lang="en-US" sz="800" b="1" dirty="0">
                  <a:solidFill>
                    <a:srgbClr val="632523"/>
                  </a:solidFill>
                  <a:latin typeface="+mj-lt"/>
                </a:rPr>
                <a:t>Optical Reach </a:t>
              </a:r>
            </a:p>
            <a:p>
              <a:pPr algn="ctr"/>
              <a:r>
                <a:rPr lang="en-US" sz="800" b="1" dirty="0">
                  <a:solidFill>
                    <a:srgbClr val="632523"/>
                  </a:solidFill>
                  <a:latin typeface="+mj-lt"/>
                </a:rPr>
                <a:t>Matrix</a:t>
              </a:r>
            </a:p>
            <a:p>
              <a:pPr algn="ctr"/>
              <a:r>
                <a:rPr lang="en-US" sz="800" b="1" dirty="0">
                  <a:solidFill>
                    <a:srgbClr val="632523"/>
                  </a:solidFill>
                  <a:latin typeface="+mj-lt"/>
                </a:rPr>
                <a:t>BW, Distance</a:t>
              </a:r>
            </a:p>
          </p:txBody>
        </p:sp>
        <p:cxnSp>
          <p:nvCxnSpPr>
            <p:cNvPr id="10" name="Straight Connector 9"/>
            <p:cNvCxnSpPr/>
            <p:nvPr/>
          </p:nvCxnSpPr>
          <p:spPr>
            <a:xfrm flipV="1">
              <a:off x="2038483" y="3469295"/>
              <a:ext cx="176628" cy="8269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Oval 10"/>
            <p:cNvSpPr/>
            <p:nvPr/>
          </p:nvSpPr>
          <p:spPr>
            <a:xfrm>
              <a:off x="921771" y="996507"/>
              <a:ext cx="686804" cy="41784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800" b="1" dirty="0">
                  <a:solidFill>
                    <a:schemeClr val="tx1"/>
                  </a:solidFill>
                  <a:latin typeface="+mj-lt"/>
                  <a:cs typeface="Calibri" panose="020F0502020204030204" pitchFamily="34" charset="0"/>
                </a:rPr>
                <a:t>GUI</a:t>
              </a:r>
            </a:p>
          </p:txBody>
        </p:sp>
        <p:cxnSp>
          <p:nvCxnSpPr>
            <p:cNvPr id="12" name="Curved Connector 11"/>
            <p:cNvCxnSpPr>
              <a:endCxn id="40" idx="0"/>
            </p:cNvCxnSpPr>
            <p:nvPr/>
          </p:nvCxnSpPr>
          <p:spPr>
            <a:xfrm rot="5400000">
              <a:off x="4099740" y="865884"/>
              <a:ext cx="280892" cy="119098"/>
            </a:xfrm>
            <a:prstGeom prst="curvedConnector3">
              <a:avLst>
                <a:gd name="adj1" fmla="val 50000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30"/>
            <p:cNvSpPr txBox="1">
              <a:spLocks noChangeArrowheads="1"/>
            </p:cNvSpPr>
            <p:nvPr/>
          </p:nvSpPr>
          <p:spPr bwMode="auto">
            <a:xfrm>
              <a:off x="1288766" y="1267612"/>
              <a:ext cx="207108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9pPr>
            </a:lstStyle>
            <a:p>
              <a:pPr eaLnBrk="1"/>
              <a:r>
                <a:rPr lang="en-US" sz="800">
                  <a:latin typeface="+mj-lt"/>
                </a:rPr>
                <a:t> </a:t>
              </a:r>
            </a:p>
          </p:txBody>
        </p:sp>
        <p:sp>
          <p:nvSpPr>
            <p:cNvPr id="14" name="AutoShape 92"/>
            <p:cNvSpPr>
              <a:spLocks/>
            </p:cNvSpPr>
            <p:nvPr/>
          </p:nvSpPr>
          <p:spPr bwMode="auto">
            <a:xfrm>
              <a:off x="3062134" y="5595290"/>
              <a:ext cx="566220" cy="191514"/>
            </a:xfrm>
            <a:custGeom>
              <a:avLst/>
              <a:gdLst>
                <a:gd name="T0" fmla="*/ 345664538 w 21600"/>
                <a:gd name="T1" fmla="*/ 15659133 h 21600"/>
                <a:gd name="T2" fmla="*/ 345664538 w 21600"/>
                <a:gd name="T3" fmla="*/ 15659133 h 21600"/>
                <a:gd name="T4" fmla="*/ 345664538 w 21600"/>
                <a:gd name="T5" fmla="*/ 15659133 h 21600"/>
                <a:gd name="T6" fmla="*/ 345664538 w 21600"/>
                <a:gd name="T7" fmla="*/ 15659133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216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r" defTabSz="914400"/>
              <a:r>
                <a:rPr lang="en-US" sz="800" b="1">
                  <a:solidFill>
                    <a:srgbClr val="558ED5"/>
                  </a:solidFill>
                  <a:latin typeface="+mj-lt"/>
                </a:rPr>
                <a:t>3</a:t>
              </a:r>
              <a:endParaRPr lang="en-US" sz="800">
                <a:latin typeface="+mj-lt"/>
              </a:endParaRPr>
            </a:p>
          </p:txBody>
        </p:sp>
        <p:grpSp>
          <p:nvGrpSpPr>
            <p:cNvPr id="15" name="Group 328"/>
            <p:cNvGrpSpPr>
              <a:grpSpLocks/>
            </p:cNvGrpSpPr>
            <p:nvPr/>
          </p:nvGrpSpPr>
          <p:grpSpPr bwMode="auto">
            <a:xfrm>
              <a:off x="2528683" y="5253300"/>
              <a:ext cx="3736790" cy="717555"/>
              <a:chOff x="2645446" y="3888445"/>
              <a:chExt cx="5230026" cy="2541352"/>
            </a:xfrm>
          </p:grpSpPr>
          <p:grpSp>
            <p:nvGrpSpPr>
              <p:cNvPr id="42" name="Group 347"/>
              <p:cNvGrpSpPr>
                <a:grpSpLocks/>
              </p:cNvGrpSpPr>
              <p:nvPr/>
            </p:nvGrpSpPr>
            <p:grpSpPr bwMode="auto">
              <a:xfrm>
                <a:off x="2645446" y="4606017"/>
                <a:ext cx="5230026" cy="1823780"/>
                <a:chOff x="1485128" y="3185746"/>
                <a:chExt cx="7228981" cy="3268394"/>
              </a:xfrm>
            </p:grpSpPr>
            <p:sp>
              <p:nvSpPr>
                <p:cNvPr id="120" name="Rectangle 119"/>
                <p:cNvSpPr/>
                <p:nvPr/>
              </p:nvSpPr>
              <p:spPr>
                <a:xfrm>
                  <a:off x="2212843" y="3186372"/>
                  <a:ext cx="180028" cy="228899"/>
                </a:xfrm>
                <a:prstGeom prst="rect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en-US" sz="800">
                    <a:solidFill>
                      <a:srgbClr val="FFFFFF"/>
                    </a:solidFill>
                    <a:latin typeface="+mj-lt"/>
                  </a:endParaRPr>
                </a:p>
              </p:txBody>
            </p:sp>
            <p:sp>
              <p:nvSpPr>
                <p:cNvPr id="121" name="Rectangle 120"/>
                <p:cNvSpPr/>
                <p:nvPr/>
              </p:nvSpPr>
              <p:spPr>
                <a:xfrm>
                  <a:off x="1634727" y="3186372"/>
                  <a:ext cx="180028" cy="228899"/>
                </a:xfrm>
                <a:prstGeom prst="rect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en-US" sz="800">
                    <a:solidFill>
                      <a:srgbClr val="FFFFFF"/>
                    </a:solidFill>
                    <a:latin typeface="+mj-lt"/>
                  </a:endParaRPr>
                </a:p>
              </p:txBody>
            </p:sp>
            <p:sp>
              <p:nvSpPr>
                <p:cNvPr id="122" name="Rectangle 121"/>
                <p:cNvSpPr/>
                <p:nvPr/>
              </p:nvSpPr>
              <p:spPr>
                <a:xfrm>
                  <a:off x="3371611" y="3375808"/>
                  <a:ext cx="177492" cy="228899"/>
                </a:xfrm>
                <a:prstGeom prst="rect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en-US" sz="800">
                    <a:solidFill>
                      <a:srgbClr val="FFFFFF"/>
                    </a:solidFill>
                    <a:latin typeface="+mj-lt"/>
                  </a:endParaRPr>
                </a:p>
              </p:txBody>
            </p:sp>
            <p:sp>
              <p:nvSpPr>
                <p:cNvPr id="123" name="Rectangle 122"/>
                <p:cNvSpPr/>
                <p:nvPr/>
              </p:nvSpPr>
              <p:spPr>
                <a:xfrm>
                  <a:off x="4418811" y="3265304"/>
                  <a:ext cx="180028" cy="228899"/>
                </a:xfrm>
                <a:prstGeom prst="rect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en-US" sz="800">
                    <a:solidFill>
                      <a:srgbClr val="FFFFFF"/>
                    </a:solidFill>
                    <a:latin typeface="+mj-lt"/>
                  </a:endParaRPr>
                </a:p>
              </p:txBody>
            </p:sp>
            <p:sp>
              <p:nvSpPr>
                <p:cNvPr id="124" name="Rectangle 123"/>
                <p:cNvSpPr/>
                <p:nvPr/>
              </p:nvSpPr>
              <p:spPr>
                <a:xfrm>
                  <a:off x="5486297" y="3525776"/>
                  <a:ext cx="180026" cy="228904"/>
                </a:xfrm>
                <a:prstGeom prst="rect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en-US" sz="800">
                    <a:solidFill>
                      <a:srgbClr val="FFFFFF"/>
                    </a:solidFill>
                    <a:latin typeface="+mj-lt"/>
                  </a:endParaRPr>
                </a:p>
              </p:txBody>
            </p:sp>
            <p:sp>
              <p:nvSpPr>
                <p:cNvPr id="125" name="Rectangle 124"/>
                <p:cNvSpPr/>
                <p:nvPr/>
              </p:nvSpPr>
              <p:spPr>
                <a:xfrm>
                  <a:off x="6173443" y="3802039"/>
                  <a:ext cx="177492" cy="228899"/>
                </a:xfrm>
                <a:prstGeom prst="rect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en-US" sz="800">
                    <a:solidFill>
                      <a:srgbClr val="FFFFFF"/>
                    </a:solidFill>
                    <a:latin typeface="+mj-lt"/>
                  </a:endParaRPr>
                </a:p>
              </p:txBody>
            </p:sp>
            <p:sp>
              <p:nvSpPr>
                <p:cNvPr id="126" name="Rectangle 125"/>
                <p:cNvSpPr/>
                <p:nvPr/>
              </p:nvSpPr>
              <p:spPr>
                <a:xfrm>
                  <a:off x="6858053" y="3802039"/>
                  <a:ext cx="180028" cy="228899"/>
                </a:xfrm>
                <a:prstGeom prst="rect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en-US" sz="800">
                    <a:solidFill>
                      <a:srgbClr val="FFFFFF"/>
                    </a:solidFill>
                    <a:latin typeface="+mj-lt"/>
                  </a:endParaRPr>
                </a:p>
              </p:txBody>
            </p:sp>
            <p:sp>
              <p:nvSpPr>
                <p:cNvPr id="127" name="Rectangle 126"/>
                <p:cNvSpPr/>
                <p:nvPr/>
              </p:nvSpPr>
              <p:spPr>
                <a:xfrm>
                  <a:off x="8534083" y="3936220"/>
                  <a:ext cx="180026" cy="228904"/>
                </a:xfrm>
                <a:prstGeom prst="rect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en-US" sz="800">
                    <a:solidFill>
                      <a:srgbClr val="FFFFFF"/>
                    </a:solidFill>
                    <a:latin typeface="+mj-lt"/>
                  </a:endParaRPr>
                </a:p>
              </p:txBody>
            </p:sp>
            <p:sp>
              <p:nvSpPr>
                <p:cNvPr id="128" name="Rectangle 127"/>
                <p:cNvSpPr/>
                <p:nvPr/>
              </p:nvSpPr>
              <p:spPr>
                <a:xfrm>
                  <a:off x="1561196" y="3549458"/>
                  <a:ext cx="180026" cy="228899"/>
                </a:xfrm>
                <a:prstGeom prst="rect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en-US" sz="800">
                    <a:solidFill>
                      <a:srgbClr val="FFFFFF"/>
                    </a:solidFill>
                    <a:latin typeface="+mj-lt"/>
                  </a:endParaRPr>
                </a:p>
              </p:txBody>
            </p:sp>
            <p:sp>
              <p:nvSpPr>
                <p:cNvPr id="129" name="Rectangle 128"/>
                <p:cNvSpPr/>
                <p:nvPr/>
              </p:nvSpPr>
              <p:spPr>
                <a:xfrm>
                  <a:off x="1609371" y="4141442"/>
                  <a:ext cx="180028" cy="228904"/>
                </a:xfrm>
                <a:prstGeom prst="rect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en-US" sz="800">
                    <a:solidFill>
                      <a:srgbClr val="FFFFFF"/>
                    </a:solidFill>
                    <a:latin typeface="+mj-lt"/>
                  </a:endParaRPr>
                </a:p>
              </p:txBody>
            </p:sp>
            <p:sp>
              <p:nvSpPr>
                <p:cNvPr id="130" name="Rectangle 129"/>
                <p:cNvSpPr/>
                <p:nvPr/>
              </p:nvSpPr>
              <p:spPr>
                <a:xfrm>
                  <a:off x="1485128" y="4417705"/>
                  <a:ext cx="180026" cy="228899"/>
                </a:xfrm>
                <a:prstGeom prst="rect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en-US" sz="800">
                    <a:solidFill>
                      <a:srgbClr val="FFFFFF"/>
                    </a:solidFill>
                    <a:latin typeface="+mj-lt"/>
                  </a:endParaRPr>
                </a:p>
              </p:txBody>
            </p:sp>
            <p:sp>
              <p:nvSpPr>
                <p:cNvPr id="131" name="Rectangle 130"/>
                <p:cNvSpPr/>
                <p:nvPr/>
              </p:nvSpPr>
              <p:spPr>
                <a:xfrm>
                  <a:off x="1799542" y="5033372"/>
                  <a:ext cx="180026" cy="221008"/>
                </a:xfrm>
                <a:prstGeom prst="rect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en-US" sz="800">
                    <a:solidFill>
                      <a:srgbClr val="FFFFFF"/>
                    </a:solidFill>
                    <a:latin typeface="+mj-lt"/>
                  </a:endParaRPr>
                </a:p>
              </p:txBody>
            </p:sp>
            <p:sp>
              <p:nvSpPr>
                <p:cNvPr id="132" name="Rectangle 131"/>
                <p:cNvSpPr/>
                <p:nvPr/>
              </p:nvSpPr>
              <p:spPr>
                <a:xfrm>
                  <a:off x="2458797" y="4686073"/>
                  <a:ext cx="180026" cy="228899"/>
                </a:xfrm>
                <a:prstGeom prst="rect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en-US" sz="800">
                    <a:solidFill>
                      <a:srgbClr val="FFFFFF"/>
                    </a:solidFill>
                    <a:latin typeface="+mj-lt"/>
                  </a:endParaRPr>
                </a:p>
              </p:txBody>
            </p:sp>
            <p:sp>
              <p:nvSpPr>
                <p:cNvPr id="133" name="Rectangle 132"/>
                <p:cNvSpPr/>
                <p:nvPr/>
              </p:nvSpPr>
              <p:spPr>
                <a:xfrm>
                  <a:off x="3843231" y="4259842"/>
                  <a:ext cx="180026" cy="228899"/>
                </a:xfrm>
                <a:prstGeom prst="rect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en-US" sz="800">
                    <a:solidFill>
                      <a:srgbClr val="FFFFFF"/>
                    </a:solidFill>
                    <a:latin typeface="+mj-lt"/>
                  </a:endParaRPr>
                </a:p>
              </p:txBody>
            </p:sp>
            <p:sp>
              <p:nvSpPr>
                <p:cNvPr id="134" name="Rectangle 133"/>
                <p:cNvSpPr/>
                <p:nvPr/>
              </p:nvSpPr>
              <p:spPr>
                <a:xfrm>
                  <a:off x="5105958" y="4086193"/>
                  <a:ext cx="180026" cy="228899"/>
                </a:xfrm>
                <a:prstGeom prst="rect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en-US" sz="800">
                    <a:solidFill>
                      <a:srgbClr val="FFFFFF"/>
                    </a:solidFill>
                    <a:latin typeface="+mj-lt"/>
                  </a:endParaRPr>
                </a:p>
              </p:txBody>
            </p:sp>
            <p:sp>
              <p:nvSpPr>
                <p:cNvPr id="135" name="Rectangle 134"/>
                <p:cNvSpPr/>
                <p:nvPr/>
              </p:nvSpPr>
              <p:spPr>
                <a:xfrm>
                  <a:off x="5866636" y="4457168"/>
                  <a:ext cx="180026" cy="228904"/>
                </a:xfrm>
                <a:prstGeom prst="rect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en-US" sz="800">
                    <a:solidFill>
                      <a:srgbClr val="FFFFFF"/>
                    </a:solidFill>
                    <a:latin typeface="+mj-lt"/>
                  </a:endParaRPr>
                </a:p>
              </p:txBody>
            </p:sp>
            <p:sp>
              <p:nvSpPr>
                <p:cNvPr id="136" name="Rectangle 135"/>
                <p:cNvSpPr/>
                <p:nvPr/>
              </p:nvSpPr>
              <p:spPr>
                <a:xfrm>
                  <a:off x="3767164" y="4914972"/>
                  <a:ext cx="180026" cy="228904"/>
                </a:xfrm>
                <a:prstGeom prst="rect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en-US" sz="800">
                    <a:solidFill>
                      <a:srgbClr val="FFFFFF"/>
                    </a:solidFill>
                    <a:latin typeface="+mj-lt"/>
                  </a:endParaRPr>
                </a:p>
              </p:txBody>
            </p:sp>
            <p:sp>
              <p:nvSpPr>
                <p:cNvPr id="137" name="Rectangle 136"/>
                <p:cNvSpPr/>
                <p:nvPr/>
              </p:nvSpPr>
              <p:spPr>
                <a:xfrm>
                  <a:off x="2973522" y="4165124"/>
                  <a:ext cx="180028" cy="228899"/>
                </a:xfrm>
                <a:prstGeom prst="rect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en-US" sz="800">
                    <a:solidFill>
                      <a:srgbClr val="FFFFFF"/>
                    </a:solidFill>
                    <a:latin typeface="+mj-lt"/>
                  </a:endParaRPr>
                </a:p>
              </p:txBody>
            </p:sp>
            <p:sp>
              <p:nvSpPr>
                <p:cNvPr id="138" name="Rectangle 137"/>
                <p:cNvSpPr/>
                <p:nvPr/>
              </p:nvSpPr>
              <p:spPr>
                <a:xfrm>
                  <a:off x="5866636" y="5033372"/>
                  <a:ext cx="180026" cy="228899"/>
                </a:xfrm>
                <a:prstGeom prst="rect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en-US" sz="800">
                    <a:solidFill>
                      <a:srgbClr val="FFFFFF"/>
                    </a:solidFill>
                    <a:latin typeface="+mj-lt"/>
                  </a:endParaRPr>
                </a:p>
              </p:txBody>
            </p:sp>
            <p:sp>
              <p:nvSpPr>
                <p:cNvPr id="139" name="Rectangle 138"/>
                <p:cNvSpPr/>
                <p:nvPr/>
              </p:nvSpPr>
              <p:spPr>
                <a:xfrm>
                  <a:off x="3843231" y="5483279"/>
                  <a:ext cx="180026" cy="228904"/>
                </a:xfrm>
                <a:prstGeom prst="rect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en-US" sz="800">
                    <a:solidFill>
                      <a:srgbClr val="FFFFFF"/>
                    </a:solidFill>
                    <a:latin typeface="+mj-lt"/>
                  </a:endParaRPr>
                </a:p>
              </p:txBody>
            </p:sp>
            <p:sp>
              <p:nvSpPr>
                <p:cNvPr id="140" name="Rectangle 139"/>
                <p:cNvSpPr/>
                <p:nvPr/>
              </p:nvSpPr>
              <p:spPr>
                <a:xfrm>
                  <a:off x="4801686" y="5712183"/>
                  <a:ext cx="177492" cy="228899"/>
                </a:xfrm>
                <a:prstGeom prst="rect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en-US" sz="800">
                    <a:solidFill>
                      <a:srgbClr val="FFFFFF"/>
                    </a:solidFill>
                    <a:latin typeface="+mj-lt"/>
                  </a:endParaRPr>
                </a:p>
              </p:txBody>
            </p:sp>
            <p:sp>
              <p:nvSpPr>
                <p:cNvPr id="141" name="Rectangle 140"/>
                <p:cNvSpPr/>
                <p:nvPr/>
              </p:nvSpPr>
              <p:spPr>
                <a:xfrm>
                  <a:off x="6678027" y="5601679"/>
                  <a:ext cx="180026" cy="228899"/>
                </a:xfrm>
                <a:prstGeom prst="rect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en-US" sz="800">
                    <a:solidFill>
                      <a:srgbClr val="FFFFFF"/>
                    </a:solidFill>
                    <a:latin typeface="+mj-lt"/>
                  </a:endParaRPr>
                </a:p>
              </p:txBody>
            </p:sp>
            <p:sp>
              <p:nvSpPr>
                <p:cNvPr id="142" name="Rectangle 141"/>
                <p:cNvSpPr/>
                <p:nvPr/>
              </p:nvSpPr>
              <p:spPr>
                <a:xfrm>
                  <a:off x="7073580" y="5601679"/>
                  <a:ext cx="180026" cy="228899"/>
                </a:xfrm>
                <a:prstGeom prst="rect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en-US" sz="800">
                    <a:solidFill>
                      <a:srgbClr val="FFFFFF"/>
                    </a:solidFill>
                    <a:latin typeface="+mj-lt"/>
                  </a:endParaRPr>
                </a:p>
              </p:txBody>
            </p:sp>
            <p:sp>
              <p:nvSpPr>
                <p:cNvPr id="143" name="Rectangle 142"/>
                <p:cNvSpPr/>
                <p:nvPr/>
              </p:nvSpPr>
              <p:spPr>
                <a:xfrm>
                  <a:off x="7162325" y="6225236"/>
                  <a:ext cx="180028" cy="228904"/>
                </a:xfrm>
                <a:prstGeom prst="rect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en-US" sz="800">
                    <a:solidFill>
                      <a:srgbClr val="FFFFFF"/>
                    </a:solidFill>
                    <a:latin typeface="+mj-lt"/>
                  </a:endParaRPr>
                </a:p>
              </p:txBody>
            </p:sp>
            <p:sp>
              <p:nvSpPr>
                <p:cNvPr id="144" name="Rectangle 143"/>
                <p:cNvSpPr/>
                <p:nvPr/>
              </p:nvSpPr>
              <p:spPr>
                <a:xfrm>
                  <a:off x="7773404" y="3825716"/>
                  <a:ext cx="177492" cy="228904"/>
                </a:xfrm>
                <a:prstGeom prst="rect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en-US" sz="800">
                    <a:solidFill>
                      <a:srgbClr val="FFFFFF"/>
                    </a:solidFill>
                    <a:latin typeface="+mj-lt"/>
                  </a:endParaRPr>
                </a:p>
              </p:txBody>
            </p:sp>
            <p:sp>
              <p:nvSpPr>
                <p:cNvPr id="145" name="Rectangle 144"/>
                <p:cNvSpPr/>
                <p:nvPr/>
              </p:nvSpPr>
              <p:spPr>
                <a:xfrm>
                  <a:off x="7253606" y="4757108"/>
                  <a:ext cx="177492" cy="228904"/>
                </a:xfrm>
                <a:prstGeom prst="rect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en-US" sz="800">
                    <a:solidFill>
                      <a:srgbClr val="FFFFFF"/>
                    </a:solidFill>
                    <a:latin typeface="+mj-lt"/>
                  </a:endParaRPr>
                </a:p>
              </p:txBody>
            </p:sp>
            <p:sp>
              <p:nvSpPr>
                <p:cNvPr id="146" name="Rectangle 145"/>
                <p:cNvSpPr/>
                <p:nvPr/>
              </p:nvSpPr>
              <p:spPr>
                <a:xfrm>
                  <a:off x="1890823" y="4575568"/>
                  <a:ext cx="180026" cy="228899"/>
                </a:xfrm>
                <a:prstGeom prst="rect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en-US" sz="800">
                    <a:solidFill>
                      <a:srgbClr val="FFFFFF"/>
                    </a:solidFill>
                    <a:latin typeface="+mj-lt"/>
                  </a:endParaRPr>
                </a:p>
              </p:txBody>
            </p:sp>
            <p:sp>
              <p:nvSpPr>
                <p:cNvPr id="147" name="Rectangle 146"/>
                <p:cNvSpPr/>
                <p:nvPr/>
              </p:nvSpPr>
              <p:spPr>
                <a:xfrm>
                  <a:off x="2884777" y="5120194"/>
                  <a:ext cx="180026" cy="228904"/>
                </a:xfrm>
                <a:prstGeom prst="rect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en-US" sz="800">
                    <a:solidFill>
                      <a:srgbClr val="FFFFFF"/>
                    </a:solidFill>
                    <a:latin typeface="+mj-lt"/>
                  </a:endParaRPr>
                </a:p>
              </p:txBody>
            </p:sp>
            <p:sp>
              <p:nvSpPr>
                <p:cNvPr id="148" name="Rectangle 147"/>
                <p:cNvSpPr/>
                <p:nvPr/>
              </p:nvSpPr>
              <p:spPr>
                <a:xfrm>
                  <a:off x="4986784" y="5191235"/>
                  <a:ext cx="180028" cy="228899"/>
                </a:xfrm>
                <a:prstGeom prst="rect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en-US" sz="800">
                    <a:solidFill>
                      <a:srgbClr val="FFFFFF"/>
                    </a:solidFill>
                    <a:latin typeface="+mj-lt"/>
                  </a:endParaRPr>
                </a:p>
              </p:txBody>
            </p:sp>
            <p:sp>
              <p:nvSpPr>
                <p:cNvPr id="149" name="Rectangle 148"/>
                <p:cNvSpPr/>
                <p:nvPr/>
              </p:nvSpPr>
              <p:spPr>
                <a:xfrm>
                  <a:off x="2212843" y="5238594"/>
                  <a:ext cx="180028" cy="228899"/>
                </a:xfrm>
                <a:prstGeom prst="rect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en-US" sz="800">
                    <a:solidFill>
                      <a:srgbClr val="FFFFFF"/>
                    </a:solidFill>
                    <a:latin typeface="+mj-lt"/>
                  </a:endParaRPr>
                </a:p>
              </p:txBody>
            </p:sp>
            <p:sp>
              <p:nvSpPr>
                <p:cNvPr id="150" name="Rectangle 149"/>
                <p:cNvSpPr/>
                <p:nvPr/>
              </p:nvSpPr>
              <p:spPr>
                <a:xfrm>
                  <a:off x="4598839" y="5349098"/>
                  <a:ext cx="180026" cy="228899"/>
                </a:xfrm>
                <a:prstGeom prst="rect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en-US" sz="800">
                    <a:solidFill>
                      <a:srgbClr val="FFFFFF"/>
                    </a:solidFill>
                    <a:latin typeface="+mj-lt"/>
                  </a:endParaRPr>
                </a:p>
              </p:txBody>
            </p:sp>
            <p:sp>
              <p:nvSpPr>
                <p:cNvPr id="151" name="Rectangle 150"/>
                <p:cNvSpPr/>
                <p:nvPr/>
              </p:nvSpPr>
              <p:spPr>
                <a:xfrm>
                  <a:off x="5762676" y="5601679"/>
                  <a:ext cx="180028" cy="228899"/>
                </a:xfrm>
                <a:prstGeom prst="rect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en-US" sz="800">
                    <a:solidFill>
                      <a:srgbClr val="FFFFFF"/>
                    </a:solidFill>
                    <a:latin typeface="+mj-lt"/>
                  </a:endParaRPr>
                </a:p>
              </p:txBody>
            </p:sp>
            <p:sp>
              <p:nvSpPr>
                <p:cNvPr id="152" name="Rectangle 151"/>
                <p:cNvSpPr/>
                <p:nvPr/>
              </p:nvSpPr>
              <p:spPr>
                <a:xfrm>
                  <a:off x="6893552" y="4244056"/>
                  <a:ext cx="180028" cy="228899"/>
                </a:xfrm>
                <a:prstGeom prst="rect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en-US" sz="800">
                    <a:solidFill>
                      <a:srgbClr val="FFFFFF"/>
                    </a:solidFill>
                    <a:latin typeface="+mj-lt"/>
                  </a:endParaRPr>
                </a:p>
              </p:txBody>
            </p:sp>
            <p:sp>
              <p:nvSpPr>
                <p:cNvPr id="153" name="Rectangle 152"/>
                <p:cNvSpPr/>
                <p:nvPr/>
              </p:nvSpPr>
              <p:spPr>
                <a:xfrm>
                  <a:off x="6366148" y="4551886"/>
                  <a:ext cx="180028" cy="228904"/>
                </a:xfrm>
                <a:prstGeom prst="rect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en-US" sz="800">
                    <a:solidFill>
                      <a:srgbClr val="FFFFFF"/>
                    </a:solidFill>
                    <a:latin typeface="+mj-lt"/>
                  </a:endParaRPr>
                </a:p>
              </p:txBody>
            </p:sp>
            <p:sp>
              <p:nvSpPr>
                <p:cNvPr id="154" name="Rectangle 153"/>
                <p:cNvSpPr/>
                <p:nvPr/>
              </p:nvSpPr>
              <p:spPr>
                <a:xfrm>
                  <a:off x="7344888" y="5238594"/>
                  <a:ext cx="177492" cy="228899"/>
                </a:xfrm>
                <a:prstGeom prst="rect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en-US" sz="800">
                    <a:solidFill>
                      <a:srgbClr val="FFFFFF"/>
                    </a:solidFill>
                    <a:latin typeface="+mj-lt"/>
                  </a:endParaRPr>
                </a:p>
              </p:txBody>
            </p:sp>
            <p:sp>
              <p:nvSpPr>
                <p:cNvPr id="155" name="Rectangle 154"/>
                <p:cNvSpPr/>
                <p:nvPr/>
              </p:nvSpPr>
              <p:spPr>
                <a:xfrm>
                  <a:off x="7342353" y="3936220"/>
                  <a:ext cx="180026" cy="228904"/>
                </a:xfrm>
                <a:prstGeom prst="rect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en-US" sz="800">
                    <a:solidFill>
                      <a:srgbClr val="FFFFFF"/>
                    </a:solidFill>
                    <a:latin typeface="+mj-lt"/>
                  </a:endParaRPr>
                </a:p>
              </p:txBody>
            </p:sp>
            <p:sp>
              <p:nvSpPr>
                <p:cNvPr id="156" name="Rectangle 155"/>
                <p:cNvSpPr/>
                <p:nvPr/>
              </p:nvSpPr>
              <p:spPr>
                <a:xfrm>
                  <a:off x="7755654" y="4686073"/>
                  <a:ext cx="180028" cy="228899"/>
                </a:xfrm>
                <a:prstGeom prst="rect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en-US" sz="800">
                    <a:solidFill>
                      <a:srgbClr val="FFFFFF"/>
                    </a:solidFill>
                    <a:latin typeface="+mj-lt"/>
                  </a:endParaRPr>
                </a:p>
              </p:txBody>
            </p:sp>
            <p:sp>
              <p:nvSpPr>
                <p:cNvPr id="157" name="Rectangle 156"/>
                <p:cNvSpPr/>
                <p:nvPr/>
              </p:nvSpPr>
              <p:spPr>
                <a:xfrm>
                  <a:off x="8153743" y="4109870"/>
                  <a:ext cx="180026" cy="228904"/>
                </a:xfrm>
                <a:prstGeom prst="rect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en-US" sz="800">
                    <a:solidFill>
                      <a:srgbClr val="FFFFFF"/>
                    </a:solidFill>
                    <a:latin typeface="+mj-lt"/>
                  </a:endParaRPr>
                </a:p>
              </p:txBody>
            </p:sp>
            <p:sp>
              <p:nvSpPr>
                <p:cNvPr id="158" name="Rectangle 157"/>
                <p:cNvSpPr/>
                <p:nvPr/>
              </p:nvSpPr>
              <p:spPr>
                <a:xfrm>
                  <a:off x="7773404" y="4315092"/>
                  <a:ext cx="177492" cy="228904"/>
                </a:xfrm>
                <a:prstGeom prst="rect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en-US" sz="800">
                    <a:solidFill>
                      <a:srgbClr val="FFFFFF"/>
                    </a:solidFill>
                    <a:latin typeface="+mj-lt"/>
                  </a:endParaRPr>
                </a:p>
              </p:txBody>
            </p:sp>
            <p:sp>
              <p:nvSpPr>
                <p:cNvPr id="159" name="Rectangle 158"/>
                <p:cNvSpPr/>
                <p:nvPr/>
              </p:nvSpPr>
              <p:spPr>
                <a:xfrm>
                  <a:off x="6279938" y="5151766"/>
                  <a:ext cx="180028" cy="228904"/>
                </a:xfrm>
                <a:prstGeom prst="rect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en-US" sz="800">
                    <a:solidFill>
                      <a:srgbClr val="FFFFFF"/>
                    </a:solidFill>
                    <a:latin typeface="+mj-lt"/>
                  </a:endParaRPr>
                </a:p>
              </p:txBody>
            </p:sp>
            <p:sp>
              <p:nvSpPr>
                <p:cNvPr id="160" name="Rectangle 159"/>
                <p:cNvSpPr/>
                <p:nvPr/>
              </p:nvSpPr>
              <p:spPr>
                <a:xfrm>
                  <a:off x="8138530" y="3778357"/>
                  <a:ext cx="180026" cy="228904"/>
                </a:xfrm>
                <a:prstGeom prst="rect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en-US" sz="800">
                    <a:solidFill>
                      <a:srgbClr val="FFFFFF"/>
                    </a:solidFill>
                    <a:latin typeface="+mj-lt"/>
                  </a:endParaRPr>
                </a:p>
              </p:txBody>
            </p:sp>
            <p:sp>
              <p:nvSpPr>
                <p:cNvPr id="161" name="Rectangle 160"/>
                <p:cNvSpPr/>
                <p:nvPr/>
              </p:nvSpPr>
              <p:spPr>
                <a:xfrm>
                  <a:off x="5136385" y="4749218"/>
                  <a:ext cx="180026" cy="228899"/>
                </a:xfrm>
                <a:prstGeom prst="rect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en-US" sz="800">
                    <a:solidFill>
                      <a:srgbClr val="FFFFFF"/>
                    </a:solidFill>
                    <a:latin typeface="+mj-lt"/>
                  </a:endParaRPr>
                </a:p>
              </p:txBody>
            </p:sp>
            <p:sp>
              <p:nvSpPr>
                <p:cNvPr id="162" name="Rectangle 161"/>
                <p:cNvSpPr/>
                <p:nvPr/>
              </p:nvSpPr>
              <p:spPr>
                <a:xfrm>
                  <a:off x="5270771" y="5601679"/>
                  <a:ext cx="180028" cy="228899"/>
                </a:xfrm>
                <a:prstGeom prst="rect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en-US" sz="800">
                    <a:solidFill>
                      <a:srgbClr val="FFFFFF"/>
                    </a:solidFill>
                    <a:latin typeface="+mj-lt"/>
                  </a:endParaRPr>
                </a:p>
              </p:txBody>
            </p:sp>
            <p:sp>
              <p:nvSpPr>
                <p:cNvPr id="163" name="Rectangle 162"/>
                <p:cNvSpPr/>
                <p:nvPr/>
              </p:nvSpPr>
              <p:spPr>
                <a:xfrm>
                  <a:off x="3151013" y="5278057"/>
                  <a:ext cx="180028" cy="228904"/>
                </a:xfrm>
                <a:prstGeom prst="rect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en-US" sz="800">
                    <a:solidFill>
                      <a:srgbClr val="FFFFFF"/>
                    </a:solidFill>
                    <a:latin typeface="+mj-lt"/>
                  </a:endParaRPr>
                </a:p>
              </p:txBody>
            </p:sp>
            <p:sp>
              <p:nvSpPr>
                <p:cNvPr id="164" name="Rectangle 163"/>
                <p:cNvSpPr/>
                <p:nvPr/>
              </p:nvSpPr>
              <p:spPr>
                <a:xfrm>
                  <a:off x="5227666" y="4457168"/>
                  <a:ext cx="177492" cy="228904"/>
                </a:xfrm>
                <a:prstGeom prst="rect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en-US" sz="800">
                    <a:solidFill>
                      <a:srgbClr val="FFFFFF"/>
                    </a:solidFill>
                    <a:latin typeface="+mj-lt"/>
                  </a:endParaRPr>
                </a:p>
              </p:txBody>
            </p:sp>
            <p:cxnSp>
              <p:nvCxnSpPr>
                <p:cNvPr id="165" name="Straight Connector 164"/>
                <p:cNvCxnSpPr>
                  <a:stCxn id="120" idx="3"/>
                </p:cNvCxnSpPr>
                <p:nvPr/>
              </p:nvCxnSpPr>
              <p:spPr>
                <a:xfrm>
                  <a:off x="2392871" y="3296877"/>
                  <a:ext cx="938170" cy="197326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6" name="Straight Connector 165"/>
                <p:cNvCxnSpPr>
                  <a:endCxn id="137" idx="1"/>
                </p:cNvCxnSpPr>
                <p:nvPr/>
              </p:nvCxnSpPr>
              <p:spPr>
                <a:xfrm>
                  <a:off x="1723474" y="3730998"/>
                  <a:ext cx="1250048" cy="544630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7" name="Straight Connector 166"/>
                <p:cNvCxnSpPr>
                  <a:endCxn id="123" idx="1"/>
                </p:cNvCxnSpPr>
                <p:nvPr/>
              </p:nvCxnSpPr>
              <p:spPr>
                <a:xfrm flipV="1">
                  <a:off x="3478106" y="3375808"/>
                  <a:ext cx="940705" cy="110504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8" name="Straight Connector 167"/>
                <p:cNvCxnSpPr>
                  <a:endCxn id="124" idx="1"/>
                </p:cNvCxnSpPr>
                <p:nvPr/>
              </p:nvCxnSpPr>
              <p:spPr>
                <a:xfrm>
                  <a:off x="4614052" y="3391595"/>
                  <a:ext cx="872245" cy="25258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9" name="Straight Connector 168"/>
                <p:cNvCxnSpPr>
                  <a:endCxn id="125" idx="1"/>
                </p:cNvCxnSpPr>
                <p:nvPr/>
              </p:nvCxnSpPr>
              <p:spPr>
                <a:xfrm>
                  <a:off x="5602935" y="3659962"/>
                  <a:ext cx="570508" cy="260472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0" name="Straight Connector 169"/>
                <p:cNvCxnSpPr>
                  <a:endCxn id="126" idx="1"/>
                </p:cNvCxnSpPr>
                <p:nvPr/>
              </p:nvCxnSpPr>
              <p:spPr>
                <a:xfrm flipV="1">
                  <a:off x="6350934" y="3920434"/>
                  <a:ext cx="507119" cy="7896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1" name="Straight Connector 170"/>
                <p:cNvCxnSpPr>
                  <a:endCxn id="120" idx="1"/>
                </p:cNvCxnSpPr>
                <p:nvPr/>
              </p:nvCxnSpPr>
              <p:spPr>
                <a:xfrm>
                  <a:off x="1835040" y="3296877"/>
                  <a:ext cx="377803" cy="0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2" name="Straight Connector 171"/>
                <p:cNvCxnSpPr>
                  <a:endCxn id="134" idx="1"/>
                </p:cNvCxnSpPr>
                <p:nvPr/>
              </p:nvCxnSpPr>
              <p:spPr>
                <a:xfrm flipV="1">
                  <a:off x="4041008" y="4204587"/>
                  <a:ext cx="1064950" cy="181545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3" name="Straight Connector 172"/>
                <p:cNvCxnSpPr>
                  <a:endCxn id="137" idx="1"/>
                </p:cNvCxnSpPr>
                <p:nvPr/>
              </p:nvCxnSpPr>
              <p:spPr>
                <a:xfrm flipV="1">
                  <a:off x="1665154" y="4275628"/>
                  <a:ext cx="1308367" cy="213113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4" name="Straight Connector 173"/>
                <p:cNvCxnSpPr>
                  <a:stCxn id="146" idx="3"/>
                  <a:endCxn id="132" idx="1"/>
                </p:cNvCxnSpPr>
                <p:nvPr/>
              </p:nvCxnSpPr>
              <p:spPr>
                <a:xfrm>
                  <a:off x="2070850" y="4686073"/>
                  <a:ext cx="387947" cy="118395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5" name="Straight Connector 174"/>
                <p:cNvCxnSpPr/>
                <p:nvPr/>
              </p:nvCxnSpPr>
              <p:spPr>
                <a:xfrm>
                  <a:off x="2613467" y="4780790"/>
                  <a:ext cx="1153697" cy="25258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6" name="Straight Connector 175"/>
                <p:cNvCxnSpPr>
                  <a:endCxn id="147" idx="1"/>
                </p:cNvCxnSpPr>
                <p:nvPr/>
              </p:nvCxnSpPr>
              <p:spPr>
                <a:xfrm flipV="1">
                  <a:off x="2392871" y="5238594"/>
                  <a:ext cx="491905" cy="12629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7" name="Straight Connector 176"/>
                <p:cNvCxnSpPr>
                  <a:endCxn id="139" idx="1"/>
                </p:cNvCxnSpPr>
                <p:nvPr/>
              </p:nvCxnSpPr>
              <p:spPr>
                <a:xfrm>
                  <a:off x="3331041" y="5404347"/>
                  <a:ext cx="512190" cy="19733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8" name="Straight Connector 177"/>
                <p:cNvCxnSpPr>
                  <a:endCxn id="129" idx="0"/>
                </p:cNvCxnSpPr>
                <p:nvPr/>
              </p:nvCxnSpPr>
              <p:spPr>
                <a:xfrm>
                  <a:off x="1599229" y="3770466"/>
                  <a:ext cx="98889" cy="370976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9" name="Straight Connector 178"/>
                <p:cNvCxnSpPr>
                  <a:endCxn id="128" idx="0"/>
                </p:cNvCxnSpPr>
                <p:nvPr/>
              </p:nvCxnSpPr>
              <p:spPr>
                <a:xfrm flipH="1">
                  <a:off x="1649941" y="3407381"/>
                  <a:ext cx="63391" cy="142077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0" name="Straight Connector 179"/>
                <p:cNvCxnSpPr>
                  <a:endCxn id="131" idx="0"/>
                </p:cNvCxnSpPr>
                <p:nvPr/>
              </p:nvCxnSpPr>
              <p:spPr>
                <a:xfrm>
                  <a:off x="1573873" y="4654500"/>
                  <a:ext cx="316950" cy="378872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1" name="Straight Connector 180"/>
                <p:cNvCxnSpPr>
                  <a:endCxn id="155" idx="1"/>
                </p:cNvCxnSpPr>
                <p:nvPr/>
              </p:nvCxnSpPr>
              <p:spPr>
                <a:xfrm>
                  <a:off x="7030474" y="3936220"/>
                  <a:ext cx="311879" cy="110504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2" name="Straight Connector 181"/>
                <p:cNvCxnSpPr>
                  <a:endCxn id="148" idx="1"/>
                </p:cNvCxnSpPr>
                <p:nvPr/>
              </p:nvCxnSpPr>
              <p:spPr>
                <a:xfrm>
                  <a:off x="3977617" y="5080730"/>
                  <a:ext cx="1009167" cy="221008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3" name="Straight Connector 182"/>
                <p:cNvCxnSpPr/>
                <p:nvPr/>
              </p:nvCxnSpPr>
              <p:spPr>
                <a:xfrm>
                  <a:off x="3977617" y="5601679"/>
                  <a:ext cx="801248" cy="228899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4" name="Straight Connector 183"/>
                <p:cNvCxnSpPr>
                  <a:endCxn id="141" idx="1"/>
                </p:cNvCxnSpPr>
                <p:nvPr/>
              </p:nvCxnSpPr>
              <p:spPr>
                <a:xfrm flipV="1">
                  <a:off x="5927491" y="5712183"/>
                  <a:ext cx="750536" cy="47359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5" name="Straight Connector 184"/>
                <p:cNvCxnSpPr>
                  <a:endCxn id="153" idx="2"/>
                </p:cNvCxnSpPr>
                <p:nvPr/>
              </p:nvCxnSpPr>
              <p:spPr>
                <a:xfrm flipV="1">
                  <a:off x="6333186" y="4780790"/>
                  <a:ext cx="124243" cy="331513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6" name="Straight Connector 185"/>
                <p:cNvCxnSpPr/>
                <p:nvPr/>
              </p:nvCxnSpPr>
              <p:spPr>
                <a:xfrm flipV="1">
                  <a:off x="6561390" y="4528209"/>
                  <a:ext cx="1194265" cy="12629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7" name="Straight Connector 186"/>
                <p:cNvCxnSpPr>
                  <a:endCxn id="149" idx="1"/>
                </p:cNvCxnSpPr>
                <p:nvPr/>
              </p:nvCxnSpPr>
              <p:spPr>
                <a:xfrm>
                  <a:off x="2022674" y="5254380"/>
                  <a:ext cx="190169" cy="94718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8" name="Straight Connector 187"/>
                <p:cNvCxnSpPr>
                  <a:stCxn id="140" idx="3"/>
                  <a:endCxn id="162" idx="1"/>
                </p:cNvCxnSpPr>
                <p:nvPr/>
              </p:nvCxnSpPr>
              <p:spPr>
                <a:xfrm flipV="1">
                  <a:off x="4979178" y="5712183"/>
                  <a:ext cx="291593" cy="118395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9" name="Straight Connector 188"/>
                <p:cNvCxnSpPr>
                  <a:endCxn id="151" idx="1"/>
                </p:cNvCxnSpPr>
                <p:nvPr/>
              </p:nvCxnSpPr>
              <p:spPr>
                <a:xfrm>
                  <a:off x="5471084" y="5712183"/>
                  <a:ext cx="291593" cy="0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0" name="Straight Connector 189"/>
                <p:cNvCxnSpPr/>
                <p:nvPr/>
              </p:nvCxnSpPr>
              <p:spPr>
                <a:xfrm>
                  <a:off x="6784522" y="5830578"/>
                  <a:ext cx="375268" cy="513058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1" name="Straight Connector 190"/>
                <p:cNvCxnSpPr>
                  <a:endCxn id="156" idx="2"/>
                </p:cNvCxnSpPr>
                <p:nvPr/>
              </p:nvCxnSpPr>
              <p:spPr>
                <a:xfrm flipV="1">
                  <a:off x="7522379" y="4914972"/>
                  <a:ext cx="324556" cy="339408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2" name="Straight Connector 191"/>
                <p:cNvCxnSpPr>
                  <a:endCxn id="127" idx="1"/>
                </p:cNvCxnSpPr>
                <p:nvPr/>
              </p:nvCxnSpPr>
              <p:spPr>
                <a:xfrm>
                  <a:off x="8245025" y="3896757"/>
                  <a:ext cx="289058" cy="157863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3" name="Straight Connector 192"/>
                <p:cNvCxnSpPr>
                  <a:endCxn id="135" idx="2"/>
                </p:cNvCxnSpPr>
                <p:nvPr/>
              </p:nvCxnSpPr>
              <p:spPr>
                <a:xfrm>
                  <a:off x="5412764" y="4575568"/>
                  <a:ext cx="545154" cy="110504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4" name="Straight Connector 193"/>
                <p:cNvCxnSpPr>
                  <a:stCxn id="137" idx="3"/>
                  <a:endCxn id="133" idx="1"/>
                </p:cNvCxnSpPr>
                <p:nvPr/>
              </p:nvCxnSpPr>
              <p:spPr>
                <a:xfrm>
                  <a:off x="3153550" y="4275628"/>
                  <a:ext cx="689682" cy="94718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5" name="Straight Connector 194"/>
                <p:cNvCxnSpPr>
                  <a:endCxn id="133" idx="0"/>
                </p:cNvCxnSpPr>
                <p:nvPr/>
              </p:nvCxnSpPr>
              <p:spPr>
                <a:xfrm>
                  <a:off x="3508533" y="3636280"/>
                  <a:ext cx="423444" cy="623562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6" name="Straight Connector 195"/>
                <p:cNvCxnSpPr>
                  <a:endCxn id="134" idx="0"/>
                </p:cNvCxnSpPr>
                <p:nvPr/>
              </p:nvCxnSpPr>
              <p:spPr>
                <a:xfrm>
                  <a:off x="4510092" y="3454740"/>
                  <a:ext cx="687147" cy="631453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7" name="Straight Connector 196"/>
                <p:cNvCxnSpPr>
                  <a:endCxn id="125" idx="1"/>
                </p:cNvCxnSpPr>
                <p:nvPr/>
              </p:nvCxnSpPr>
              <p:spPr>
                <a:xfrm flipV="1">
                  <a:off x="5270771" y="3920434"/>
                  <a:ext cx="902672" cy="213118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8" name="Straight Connector 197"/>
                <p:cNvCxnSpPr>
                  <a:endCxn id="136" idx="0"/>
                </p:cNvCxnSpPr>
                <p:nvPr/>
              </p:nvCxnSpPr>
              <p:spPr>
                <a:xfrm flipH="1">
                  <a:off x="3855909" y="4488741"/>
                  <a:ext cx="63391" cy="42623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9" name="Straight Connector 198"/>
                <p:cNvCxnSpPr>
                  <a:stCxn id="134" idx="2"/>
                  <a:endCxn id="164" idx="0"/>
                </p:cNvCxnSpPr>
                <p:nvPr/>
              </p:nvCxnSpPr>
              <p:spPr>
                <a:xfrm>
                  <a:off x="5197239" y="4315092"/>
                  <a:ext cx="119172" cy="142077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0" name="Straight Connector 199"/>
                <p:cNvCxnSpPr>
                  <a:endCxn id="148" idx="0"/>
                </p:cNvCxnSpPr>
                <p:nvPr/>
              </p:nvCxnSpPr>
              <p:spPr>
                <a:xfrm flipH="1">
                  <a:off x="5078066" y="4962331"/>
                  <a:ext cx="58319" cy="228904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1" name="Straight Connector 200"/>
                <p:cNvCxnSpPr>
                  <a:endCxn id="139" idx="0"/>
                </p:cNvCxnSpPr>
                <p:nvPr/>
              </p:nvCxnSpPr>
              <p:spPr>
                <a:xfrm>
                  <a:off x="3840695" y="5143876"/>
                  <a:ext cx="91281" cy="339403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2" name="Straight Connector 201"/>
                <p:cNvCxnSpPr>
                  <a:endCxn id="142" idx="2"/>
                </p:cNvCxnSpPr>
                <p:nvPr/>
              </p:nvCxnSpPr>
              <p:spPr>
                <a:xfrm flipH="1" flipV="1">
                  <a:off x="7162325" y="5830578"/>
                  <a:ext cx="93818" cy="410444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3" name="Straight Connector 202"/>
                <p:cNvCxnSpPr>
                  <a:endCxn id="154" idx="2"/>
                </p:cNvCxnSpPr>
                <p:nvPr/>
              </p:nvCxnSpPr>
              <p:spPr>
                <a:xfrm flipV="1">
                  <a:off x="7147111" y="5467493"/>
                  <a:ext cx="286523" cy="110504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4" name="Straight Connector 203"/>
                <p:cNvCxnSpPr>
                  <a:stCxn id="135" idx="3"/>
                  <a:endCxn id="153" idx="1"/>
                </p:cNvCxnSpPr>
                <p:nvPr/>
              </p:nvCxnSpPr>
              <p:spPr>
                <a:xfrm>
                  <a:off x="6046663" y="4575568"/>
                  <a:ext cx="319485" cy="86822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5" name="Straight Connector 204"/>
                <p:cNvCxnSpPr>
                  <a:endCxn id="144" idx="1"/>
                </p:cNvCxnSpPr>
                <p:nvPr/>
              </p:nvCxnSpPr>
              <p:spPr>
                <a:xfrm flipV="1">
                  <a:off x="7481810" y="3936220"/>
                  <a:ext cx="291594" cy="94718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6" name="Straight Connector 205"/>
                <p:cNvCxnSpPr>
                  <a:endCxn id="160" idx="1"/>
                </p:cNvCxnSpPr>
                <p:nvPr/>
              </p:nvCxnSpPr>
              <p:spPr>
                <a:xfrm flipV="1">
                  <a:off x="7950896" y="3896757"/>
                  <a:ext cx="187634" cy="23677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7" name="Straight Connector 206"/>
                <p:cNvCxnSpPr>
                  <a:endCxn id="127" idx="1"/>
                </p:cNvCxnSpPr>
                <p:nvPr/>
              </p:nvCxnSpPr>
              <p:spPr>
                <a:xfrm flipV="1">
                  <a:off x="8318556" y="4054620"/>
                  <a:ext cx="215526" cy="189436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" name="Straight Connector 207"/>
                <p:cNvCxnSpPr>
                  <a:endCxn id="157" idx="2"/>
                </p:cNvCxnSpPr>
                <p:nvPr/>
              </p:nvCxnSpPr>
              <p:spPr>
                <a:xfrm flipV="1">
                  <a:off x="7955967" y="4338774"/>
                  <a:ext cx="286521" cy="457803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9" name="Straight Connector 208"/>
                <p:cNvCxnSpPr>
                  <a:endCxn id="157" idx="1"/>
                </p:cNvCxnSpPr>
                <p:nvPr/>
              </p:nvCxnSpPr>
              <p:spPr>
                <a:xfrm flipV="1">
                  <a:off x="7920469" y="4220374"/>
                  <a:ext cx="233275" cy="205222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0" name="Straight Connector 209"/>
                <p:cNvCxnSpPr>
                  <a:endCxn id="152" idx="3"/>
                </p:cNvCxnSpPr>
                <p:nvPr/>
              </p:nvCxnSpPr>
              <p:spPr>
                <a:xfrm flipH="1">
                  <a:off x="7073580" y="4165124"/>
                  <a:ext cx="380339" cy="197326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1" name="Straight Connector 210"/>
                <p:cNvCxnSpPr>
                  <a:endCxn id="154" idx="0"/>
                </p:cNvCxnSpPr>
                <p:nvPr/>
              </p:nvCxnSpPr>
              <p:spPr>
                <a:xfrm>
                  <a:off x="7393065" y="4867613"/>
                  <a:ext cx="40570" cy="37098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2" name="Straight Connector 211"/>
                <p:cNvCxnSpPr>
                  <a:endCxn id="145" idx="2"/>
                </p:cNvCxnSpPr>
                <p:nvPr/>
              </p:nvCxnSpPr>
              <p:spPr>
                <a:xfrm flipV="1">
                  <a:off x="6842840" y="4986013"/>
                  <a:ext cx="499513" cy="72617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3" name="Straight Connector 212"/>
                <p:cNvCxnSpPr>
                  <a:endCxn id="141" idx="0"/>
                </p:cNvCxnSpPr>
                <p:nvPr/>
              </p:nvCxnSpPr>
              <p:spPr>
                <a:xfrm>
                  <a:off x="6340792" y="5349098"/>
                  <a:ext cx="428516" cy="25258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4" name="Straight Connector 213"/>
                <p:cNvCxnSpPr>
                  <a:endCxn id="138" idx="1"/>
                </p:cNvCxnSpPr>
                <p:nvPr/>
              </p:nvCxnSpPr>
              <p:spPr>
                <a:xfrm>
                  <a:off x="5318948" y="4914972"/>
                  <a:ext cx="547689" cy="236795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5" name="Straight Connector 214"/>
                <p:cNvCxnSpPr>
                  <a:endCxn id="159" idx="1"/>
                </p:cNvCxnSpPr>
                <p:nvPr/>
              </p:nvCxnSpPr>
              <p:spPr>
                <a:xfrm>
                  <a:off x="6008630" y="5159662"/>
                  <a:ext cx="271308" cy="102609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6" name="Straight Connector 215"/>
                <p:cNvCxnSpPr>
                  <a:endCxn id="126" idx="2"/>
                </p:cNvCxnSpPr>
                <p:nvPr/>
              </p:nvCxnSpPr>
              <p:spPr>
                <a:xfrm flipV="1">
                  <a:off x="6936658" y="4030938"/>
                  <a:ext cx="10142" cy="19733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7" name="Straight Connector 216"/>
                <p:cNvCxnSpPr>
                  <a:endCxn id="153" idx="0"/>
                </p:cNvCxnSpPr>
                <p:nvPr/>
              </p:nvCxnSpPr>
              <p:spPr>
                <a:xfrm>
                  <a:off x="6249511" y="4046724"/>
                  <a:ext cx="207919" cy="505162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3" name="Group 363"/>
              <p:cNvGrpSpPr>
                <a:grpSpLocks/>
              </p:cNvGrpSpPr>
              <p:nvPr/>
            </p:nvGrpSpPr>
            <p:grpSpPr bwMode="auto">
              <a:xfrm>
                <a:off x="2681251" y="3888445"/>
                <a:ext cx="5085879" cy="1746945"/>
                <a:chOff x="2631201" y="2577811"/>
                <a:chExt cx="5085879" cy="1746945"/>
              </a:xfrm>
            </p:grpSpPr>
            <p:cxnSp>
              <p:nvCxnSpPr>
                <p:cNvPr id="44" name="Straight Connector 43"/>
                <p:cNvCxnSpPr/>
                <p:nvPr/>
              </p:nvCxnSpPr>
              <p:spPr>
                <a:xfrm>
                  <a:off x="3297991" y="2670305"/>
                  <a:ext cx="658569" cy="101300"/>
                </a:xfrm>
                <a:prstGeom prst="lin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 w="25400">
                  <a:solidFill>
                    <a:schemeClr val="tx2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Straight Connector 44"/>
                <p:cNvCxnSpPr/>
                <p:nvPr/>
              </p:nvCxnSpPr>
              <p:spPr>
                <a:xfrm>
                  <a:off x="2874233" y="2894929"/>
                  <a:ext cx="878703" cy="290692"/>
                </a:xfrm>
                <a:prstGeom prst="lin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 w="25400">
                  <a:solidFill>
                    <a:schemeClr val="tx2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/>
                <p:cNvCxnSpPr/>
                <p:nvPr/>
              </p:nvCxnSpPr>
              <p:spPr>
                <a:xfrm flipV="1">
                  <a:off x="4059290" y="2709944"/>
                  <a:ext cx="662237" cy="61662"/>
                </a:xfrm>
                <a:prstGeom prst="lin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 w="25400">
                  <a:solidFill>
                    <a:schemeClr val="tx2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46"/>
                <p:cNvCxnSpPr/>
                <p:nvPr/>
              </p:nvCxnSpPr>
              <p:spPr>
                <a:xfrm>
                  <a:off x="4857276" y="2718753"/>
                  <a:ext cx="612707" cy="132133"/>
                </a:xfrm>
                <a:prstGeom prst="lin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 w="25400">
                  <a:solidFill>
                    <a:schemeClr val="tx2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47"/>
                <p:cNvCxnSpPr/>
                <p:nvPr/>
              </p:nvCxnSpPr>
              <p:spPr>
                <a:xfrm>
                  <a:off x="5552535" y="2859694"/>
                  <a:ext cx="399911" cy="136538"/>
                </a:xfrm>
                <a:prstGeom prst="lin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 w="25400">
                  <a:solidFill>
                    <a:schemeClr val="tx2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Straight Connector 48"/>
                <p:cNvCxnSpPr>
                  <a:endCxn id="94" idx="2"/>
                </p:cNvCxnSpPr>
                <p:nvPr/>
              </p:nvCxnSpPr>
              <p:spPr>
                <a:xfrm>
                  <a:off x="6079022" y="3000636"/>
                  <a:ext cx="687921" cy="66068"/>
                </a:xfrm>
                <a:prstGeom prst="lin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 w="25400">
                  <a:solidFill>
                    <a:schemeClr val="tx2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Connector 49"/>
                <p:cNvCxnSpPr/>
                <p:nvPr/>
              </p:nvCxnSpPr>
              <p:spPr>
                <a:xfrm flipV="1">
                  <a:off x="4453697" y="3145983"/>
                  <a:ext cx="750292" cy="96897"/>
                </a:xfrm>
                <a:prstGeom prst="lin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 w="25400">
                  <a:solidFill>
                    <a:schemeClr val="tx2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Connector 50"/>
                <p:cNvCxnSpPr/>
                <p:nvPr/>
              </p:nvCxnSpPr>
              <p:spPr>
                <a:xfrm flipV="1">
                  <a:off x="2833875" y="3185621"/>
                  <a:ext cx="919061" cy="110112"/>
                </a:xfrm>
                <a:prstGeom prst="lin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 w="25400">
                  <a:solidFill>
                    <a:schemeClr val="tx2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51"/>
                <p:cNvCxnSpPr>
                  <a:stCxn id="99" idx="5"/>
                </p:cNvCxnSpPr>
                <p:nvPr/>
              </p:nvCxnSpPr>
              <p:spPr>
                <a:xfrm>
                  <a:off x="2788013" y="3383822"/>
                  <a:ext cx="555840" cy="79280"/>
                </a:xfrm>
                <a:prstGeom prst="lin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 w="25400">
                  <a:solidFill>
                    <a:schemeClr val="tx2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Straight Connector 52"/>
                <p:cNvCxnSpPr/>
                <p:nvPr/>
              </p:nvCxnSpPr>
              <p:spPr>
                <a:xfrm>
                  <a:off x="3453920" y="3449887"/>
                  <a:ext cx="808993" cy="132133"/>
                </a:xfrm>
                <a:prstGeom prst="lin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 w="25400">
                  <a:solidFill>
                    <a:schemeClr val="tx2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/>
                <p:cNvCxnSpPr>
                  <a:endCxn id="95" idx="3"/>
                </p:cNvCxnSpPr>
                <p:nvPr/>
              </p:nvCxnSpPr>
              <p:spPr>
                <a:xfrm>
                  <a:off x="3297991" y="3762602"/>
                  <a:ext cx="409084" cy="4403"/>
                </a:xfrm>
                <a:prstGeom prst="lin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 w="25400">
                  <a:solidFill>
                    <a:schemeClr val="tx2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/>
                <p:cNvCxnSpPr>
                  <a:stCxn id="95" idx="5"/>
                </p:cNvCxnSpPr>
                <p:nvPr/>
              </p:nvCxnSpPr>
              <p:spPr>
                <a:xfrm>
                  <a:off x="3835486" y="3767005"/>
                  <a:ext cx="480627" cy="118921"/>
                </a:xfrm>
                <a:prstGeom prst="lin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 w="25400">
                  <a:solidFill>
                    <a:schemeClr val="tx2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>
                <a:xfrm flipH="1">
                  <a:off x="2777006" y="2723158"/>
                  <a:ext cx="44027" cy="79280"/>
                </a:xfrm>
                <a:prstGeom prst="lin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 w="25400">
                  <a:solidFill>
                    <a:schemeClr val="tx2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/>
                <p:cNvCxnSpPr/>
                <p:nvPr/>
              </p:nvCxnSpPr>
              <p:spPr>
                <a:xfrm>
                  <a:off x="2723808" y="3383822"/>
                  <a:ext cx="220134" cy="198198"/>
                </a:xfrm>
                <a:prstGeom prst="lin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 w="25400">
                  <a:solidFill>
                    <a:schemeClr val="tx2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/>
                <p:cNvCxnSpPr/>
                <p:nvPr/>
              </p:nvCxnSpPr>
              <p:spPr>
                <a:xfrm>
                  <a:off x="4411505" y="3885926"/>
                  <a:ext cx="561343" cy="118918"/>
                </a:xfrm>
                <a:prstGeom prst="lin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 w="25400">
                  <a:solidFill>
                    <a:schemeClr val="tx2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Connector 58"/>
                <p:cNvCxnSpPr/>
                <p:nvPr/>
              </p:nvCxnSpPr>
              <p:spPr>
                <a:xfrm flipV="1">
                  <a:off x="5780007" y="3943182"/>
                  <a:ext cx="526488" cy="26427"/>
                </a:xfrm>
                <a:prstGeom prst="lin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 w="25400">
                  <a:solidFill>
                    <a:schemeClr val="tx2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Straight Connector 59"/>
                <p:cNvCxnSpPr/>
                <p:nvPr/>
              </p:nvCxnSpPr>
              <p:spPr>
                <a:xfrm flipV="1">
                  <a:off x="6223945" y="3317754"/>
                  <a:ext cx="840180" cy="66068"/>
                </a:xfrm>
                <a:prstGeom prst="lin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 w="25400">
                  <a:solidFill>
                    <a:schemeClr val="tx2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Straight Connector 60"/>
                <p:cNvCxnSpPr/>
                <p:nvPr/>
              </p:nvCxnSpPr>
              <p:spPr>
                <a:xfrm>
                  <a:off x="3037499" y="3700940"/>
                  <a:ext cx="133916" cy="52853"/>
                </a:xfrm>
                <a:prstGeom prst="lin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 w="25400">
                  <a:solidFill>
                    <a:schemeClr val="tx2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Straight Connector 61"/>
                <p:cNvCxnSpPr>
                  <a:endCxn id="78" idx="2"/>
                </p:cNvCxnSpPr>
                <p:nvPr/>
              </p:nvCxnSpPr>
              <p:spPr>
                <a:xfrm flipV="1">
                  <a:off x="5114100" y="3974014"/>
                  <a:ext cx="520985" cy="30830"/>
                </a:xfrm>
                <a:prstGeom prst="lin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 w="25400">
                  <a:solidFill>
                    <a:schemeClr val="tx2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Straight Connector 62"/>
                <p:cNvCxnSpPr/>
                <p:nvPr/>
              </p:nvCxnSpPr>
              <p:spPr>
                <a:xfrm>
                  <a:off x="6381708" y="4004844"/>
                  <a:ext cx="262326" cy="268671"/>
                </a:xfrm>
                <a:prstGeom prst="lin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 w="25400">
                  <a:solidFill>
                    <a:schemeClr val="tx2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Straight Connector 63"/>
                <p:cNvCxnSpPr/>
                <p:nvPr/>
              </p:nvCxnSpPr>
              <p:spPr>
                <a:xfrm flipV="1">
                  <a:off x="6900857" y="3520357"/>
                  <a:ext cx="227472" cy="180583"/>
                </a:xfrm>
                <a:prstGeom prst="lin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 w="25400">
                  <a:solidFill>
                    <a:schemeClr val="tx2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Straight Connector 64"/>
                <p:cNvCxnSpPr/>
                <p:nvPr/>
              </p:nvCxnSpPr>
              <p:spPr>
                <a:xfrm>
                  <a:off x="3879513" y="3185621"/>
                  <a:ext cx="484296" cy="48450"/>
                </a:xfrm>
                <a:prstGeom prst="lin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 w="25400">
                  <a:solidFill>
                    <a:schemeClr val="tx2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Straight Connector 65"/>
                <p:cNvCxnSpPr/>
                <p:nvPr/>
              </p:nvCxnSpPr>
              <p:spPr>
                <a:xfrm>
                  <a:off x="4081303" y="2846482"/>
                  <a:ext cx="297181" cy="330330"/>
                </a:xfrm>
                <a:prstGeom prst="lin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 w="25400">
                  <a:solidFill>
                    <a:schemeClr val="tx2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" name="Straight Connector 66"/>
                <p:cNvCxnSpPr/>
                <p:nvPr/>
              </p:nvCxnSpPr>
              <p:spPr>
                <a:xfrm>
                  <a:off x="4783898" y="2749585"/>
                  <a:ext cx="482462" cy="334736"/>
                </a:xfrm>
                <a:prstGeom prst="lin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 w="25400">
                  <a:solidFill>
                    <a:schemeClr val="tx2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Straight Connector 67"/>
                <p:cNvCxnSpPr/>
                <p:nvPr/>
              </p:nvCxnSpPr>
              <p:spPr>
                <a:xfrm flipV="1">
                  <a:off x="5319559" y="2996232"/>
                  <a:ext cx="632887" cy="114515"/>
                </a:xfrm>
                <a:prstGeom prst="lin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 w="25400">
                  <a:solidFill>
                    <a:schemeClr val="tx2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Straight Connector 68"/>
                <p:cNvCxnSpPr/>
                <p:nvPr/>
              </p:nvCxnSpPr>
              <p:spPr>
                <a:xfrm flipH="1">
                  <a:off x="4325285" y="3295733"/>
                  <a:ext cx="44027" cy="224624"/>
                </a:xfrm>
                <a:prstGeom prst="lin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 w="25400">
                  <a:solidFill>
                    <a:schemeClr val="tx2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" name="Straight Connector 69"/>
                <p:cNvCxnSpPr/>
                <p:nvPr/>
              </p:nvCxnSpPr>
              <p:spPr>
                <a:xfrm>
                  <a:off x="4314278" y="3643681"/>
                  <a:ext cx="64206" cy="180583"/>
                </a:xfrm>
                <a:prstGeom prst="lin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 w="25400">
                  <a:solidFill>
                    <a:schemeClr val="tx2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Straight Connector 70"/>
                <p:cNvCxnSpPr>
                  <a:stCxn id="105" idx="0"/>
                </p:cNvCxnSpPr>
                <p:nvPr/>
              </p:nvCxnSpPr>
              <p:spPr>
                <a:xfrm flipV="1">
                  <a:off x="6711909" y="3811049"/>
                  <a:ext cx="126577" cy="369971"/>
                </a:xfrm>
                <a:prstGeom prst="lin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 w="25400">
                  <a:solidFill>
                    <a:schemeClr val="tx2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Straight Connector 71"/>
                <p:cNvCxnSpPr>
                  <a:endCxn id="98" idx="2"/>
                </p:cNvCxnSpPr>
                <p:nvPr/>
              </p:nvCxnSpPr>
              <p:spPr>
                <a:xfrm flipV="1">
                  <a:off x="6873341" y="3009444"/>
                  <a:ext cx="662237" cy="48450"/>
                </a:xfrm>
                <a:prstGeom prst="lin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 w="25400">
                  <a:solidFill>
                    <a:schemeClr val="tx2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Straight Connector 72"/>
                <p:cNvCxnSpPr>
                  <a:stCxn id="102" idx="7"/>
                </p:cNvCxnSpPr>
                <p:nvPr/>
              </p:nvCxnSpPr>
              <p:spPr>
                <a:xfrm flipV="1">
                  <a:off x="7251239" y="3084321"/>
                  <a:ext cx="348546" cy="356757"/>
                </a:xfrm>
                <a:prstGeom prst="lin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 w="25400">
                  <a:solidFill>
                    <a:schemeClr val="tx2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Straight Connector 73"/>
                <p:cNvCxnSpPr/>
                <p:nvPr/>
              </p:nvCxnSpPr>
              <p:spPr>
                <a:xfrm>
                  <a:off x="5352579" y="3520357"/>
                  <a:ext cx="385235" cy="127730"/>
                </a:xfrm>
                <a:prstGeom prst="lin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 w="25400">
                  <a:solidFill>
                    <a:schemeClr val="tx2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Straight Connector 74"/>
                <p:cNvCxnSpPr/>
                <p:nvPr/>
              </p:nvCxnSpPr>
              <p:spPr>
                <a:xfrm>
                  <a:off x="6007479" y="3066703"/>
                  <a:ext cx="144921" cy="264265"/>
                </a:xfrm>
                <a:prstGeom prst="lin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 w="25400">
                  <a:solidFill>
                    <a:schemeClr val="tx2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6" name="Oval 75"/>
                <p:cNvSpPr/>
                <p:nvPr/>
              </p:nvSpPr>
              <p:spPr>
                <a:xfrm>
                  <a:off x="6209269" y="3595234"/>
                  <a:ext cx="183445" cy="145345"/>
                </a:xfrm>
                <a:prstGeom prst="ellipse">
                  <a:avLst/>
                </a:prstGeom>
                <a:ln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en-US" sz="800">
                    <a:solidFill>
                      <a:srgbClr val="FFFFFF"/>
                    </a:solidFill>
                    <a:latin typeface="+mj-lt"/>
                  </a:endParaRPr>
                </a:p>
              </p:txBody>
            </p:sp>
            <p:sp>
              <p:nvSpPr>
                <p:cNvPr id="77" name="Oval 76"/>
                <p:cNvSpPr/>
                <p:nvPr/>
              </p:nvSpPr>
              <p:spPr>
                <a:xfrm>
                  <a:off x="4954503" y="3929970"/>
                  <a:ext cx="183445" cy="149750"/>
                </a:xfrm>
                <a:prstGeom prst="ellipse">
                  <a:avLst/>
                </a:prstGeom>
                <a:ln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en-US" sz="800">
                    <a:solidFill>
                      <a:srgbClr val="FFFFFF"/>
                    </a:solidFill>
                    <a:latin typeface="+mj-lt"/>
                  </a:endParaRPr>
                </a:p>
              </p:txBody>
            </p:sp>
            <p:sp>
              <p:nvSpPr>
                <p:cNvPr id="78" name="Oval 77"/>
                <p:cNvSpPr/>
                <p:nvPr/>
              </p:nvSpPr>
              <p:spPr>
                <a:xfrm>
                  <a:off x="5635085" y="3899138"/>
                  <a:ext cx="183445" cy="149750"/>
                </a:xfrm>
                <a:prstGeom prst="ellipse">
                  <a:avLst/>
                </a:prstGeom>
                <a:ln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en-US" sz="800">
                    <a:solidFill>
                      <a:srgbClr val="FFFFFF"/>
                    </a:solidFill>
                    <a:latin typeface="+mj-lt"/>
                  </a:endParaRPr>
                </a:p>
              </p:txBody>
            </p:sp>
            <p:sp>
              <p:nvSpPr>
                <p:cNvPr id="79" name="Oval 78"/>
                <p:cNvSpPr/>
                <p:nvPr/>
              </p:nvSpPr>
              <p:spPr>
                <a:xfrm>
                  <a:off x="5174637" y="3084321"/>
                  <a:ext cx="183445" cy="149750"/>
                </a:xfrm>
                <a:prstGeom prst="ellipse">
                  <a:avLst/>
                </a:prstGeom>
                <a:ln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en-US" sz="800">
                    <a:solidFill>
                      <a:srgbClr val="FFFFFF"/>
                    </a:solidFill>
                    <a:latin typeface="+mj-lt"/>
                  </a:endParaRPr>
                </a:p>
              </p:txBody>
            </p:sp>
            <p:sp>
              <p:nvSpPr>
                <p:cNvPr id="80" name="Oval 79"/>
                <p:cNvSpPr/>
                <p:nvPr/>
              </p:nvSpPr>
              <p:spPr>
                <a:xfrm>
                  <a:off x="3334680" y="3392630"/>
                  <a:ext cx="183445" cy="145345"/>
                </a:xfrm>
                <a:prstGeom prst="ellipse">
                  <a:avLst/>
                </a:prstGeom>
                <a:ln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en-US" sz="800">
                    <a:solidFill>
                      <a:srgbClr val="FFFFFF"/>
                    </a:solidFill>
                    <a:latin typeface="+mj-lt"/>
                  </a:endParaRPr>
                </a:p>
              </p:txBody>
            </p:sp>
            <p:sp>
              <p:nvSpPr>
                <p:cNvPr id="81" name="Oval 80"/>
                <p:cNvSpPr/>
                <p:nvPr/>
              </p:nvSpPr>
              <p:spPr>
                <a:xfrm>
                  <a:off x="3934547" y="2701135"/>
                  <a:ext cx="181610" cy="145347"/>
                </a:xfrm>
                <a:prstGeom prst="ellipse">
                  <a:avLst/>
                </a:prstGeom>
                <a:ln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en-US" sz="800">
                    <a:solidFill>
                      <a:srgbClr val="FFFFFF"/>
                    </a:solidFill>
                    <a:latin typeface="+mj-lt"/>
                  </a:endParaRPr>
                </a:p>
              </p:txBody>
            </p:sp>
            <p:sp>
              <p:nvSpPr>
                <p:cNvPr id="82" name="Oval 81"/>
                <p:cNvSpPr/>
                <p:nvPr/>
              </p:nvSpPr>
              <p:spPr>
                <a:xfrm>
                  <a:off x="6245958" y="3899138"/>
                  <a:ext cx="181610" cy="149750"/>
                </a:xfrm>
                <a:prstGeom prst="ellipse">
                  <a:avLst/>
                </a:prstGeom>
                <a:ln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en-US" sz="800">
                    <a:solidFill>
                      <a:srgbClr val="FFFFFF"/>
                    </a:solidFill>
                    <a:latin typeface="+mj-lt"/>
                  </a:endParaRPr>
                </a:p>
              </p:txBody>
            </p:sp>
            <p:sp>
              <p:nvSpPr>
                <p:cNvPr id="83" name="Oval 82"/>
                <p:cNvSpPr/>
                <p:nvPr/>
              </p:nvSpPr>
              <p:spPr>
                <a:xfrm>
                  <a:off x="3171414" y="2595429"/>
                  <a:ext cx="181610" cy="149750"/>
                </a:xfrm>
                <a:prstGeom prst="ellipse">
                  <a:avLst/>
                </a:prstGeom>
                <a:ln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en-US" sz="800">
                    <a:solidFill>
                      <a:srgbClr val="FFFFFF"/>
                    </a:solidFill>
                    <a:latin typeface="+mj-lt"/>
                  </a:endParaRPr>
                </a:p>
              </p:txBody>
            </p:sp>
            <p:sp>
              <p:nvSpPr>
                <p:cNvPr id="84" name="Oval 83"/>
                <p:cNvSpPr/>
                <p:nvPr/>
              </p:nvSpPr>
              <p:spPr>
                <a:xfrm>
                  <a:off x="4224391" y="3515954"/>
                  <a:ext cx="183445" cy="145345"/>
                </a:xfrm>
                <a:prstGeom prst="ellipse">
                  <a:avLst/>
                </a:prstGeom>
                <a:ln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en-US" sz="800">
                    <a:solidFill>
                      <a:srgbClr val="FFFFFF"/>
                    </a:solidFill>
                    <a:latin typeface="+mj-lt"/>
                  </a:endParaRPr>
                </a:p>
              </p:txBody>
            </p:sp>
            <p:sp>
              <p:nvSpPr>
                <p:cNvPr id="85" name="Oval 84"/>
                <p:cNvSpPr/>
                <p:nvPr/>
              </p:nvSpPr>
              <p:spPr>
                <a:xfrm>
                  <a:off x="6744929" y="3696534"/>
                  <a:ext cx="183445" cy="145347"/>
                </a:xfrm>
                <a:prstGeom prst="ellipse">
                  <a:avLst/>
                </a:prstGeom>
                <a:ln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en-US" sz="800">
                    <a:solidFill>
                      <a:srgbClr val="FFFFFF"/>
                    </a:solidFill>
                    <a:latin typeface="+mj-lt"/>
                  </a:endParaRPr>
                </a:p>
              </p:txBody>
            </p:sp>
            <p:sp>
              <p:nvSpPr>
                <p:cNvPr id="86" name="Oval 85"/>
                <p:cNvSpPr/>
                <p:nvPr/>
              </p:nvSpPr>
              <p:spPr>
                <a:xfrm>
                  <a:off x="3734591" y="3115150"/>
                  <a:ext cx="181611" cy="149750"/>
                </a:xfrm>
                <a:prstGeom prst="ellipse">
                  <a:avLst/>
                </a:prstGeom>
                <a:ln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en-US" sz="800">
                    <a:solidFill>
                      <a:srgbClr val="FFFFFF"/>
                    </a:solidFill>
                    <a:latin typeface="+mj-lt"/>
                  </a:endParaRPr>
                </a:p>
              </p:txBody>
            </p:sp>
            <p:sp>
              <p:nvSpPr>
                <p:cNvPr id="87" name="Oval 86"/>
                <p:cNvSpPr/>
                <p:nvPr/>
              </p:nvSpPr>
              <p:spPr>
                <a:xfrm>
                  <a:off x="2780675" y="2577811"/>
                  <a:ext cx="181611" cy="145347"/>
                </a:xfrm>
                <a:prstGeom prst="ellipse">
                  <a:avLst/>
                </a:prstGeom>
                <a:ln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en-US" sz="800">
                    <a:solidFill>
                      <a:srgbClr val="FFFFFF"/>
                    </a:solidFill>
                    <a:latin typeface="+mj-lt"/>
                  </a:endParaRPr>
                </a:p>
              </p:txBody>
            </p:sp>
            <p:sp>
              <p:nvSpPr>
                <p:cNvPr id="88" name="Oval 87"/>
                <p:cNvSpPr/>
                <p:nvPr/>
              </p:nvSpPr>
              <p:spPr>
                <a:xfrm>
                  <a:off x="4323451" y="3168004"/>
                  <a:ext cx="181610" cy="149750"/>
                </a:xfrm>
                <a:prstGeom prst="ellipse">
                  <a:avLst/>
                </a:prstGeom>
                <a:ln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en-US" sz="800">
                    <a:solidFill>
                      <a:srgbClr val="FFFFFF"/>
                    </a:solidFill>
                    <a:latin typeface="+mj-lt"/>
                  </a:endParaRPr>
                </a:p>
              </p:txBody>
            </p:sp>
            <p:sp>
              <p:nvSpPr>
                <p:cNvPr id="89" name="Oval 88"/>
                <p:cNvSpPr/>
                <p:nvPr/>
              </p:nvSpPr>
              <p:spPr>
                <a:xfrm>
                  <a:off x="5891908" y="2943379"/>
                  <a:ext cx="181611" cy="149750"/>
                </a:xfrm>
                <a:prstGeom prst="ellipse">
                  <a:avLst/>
                </a:prstGeom>
                <a:ln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en-US" sz="800">
                    <a:solidFill>
                      <a:srgbClr val="FFFFFF"/>
                    </a:solidFill>
                    <a:latin typeface="+mj-lt"/>
                  </a:endParaRPr>
                </a:p>
              </p:txBody>
            </p:sp>
            <p:sp>
              <p:nvSpPr>
                <p:cNvPr id="90" name="Oval 89"/>
                <p:cNvSpPr/>
                <p:nvPr/>
              </p:nvSpPr>
              <p:spPr>
                <a:xfrm>
                  <a:off x="4686673" y="2621855"/>
                  <a:ext cx="183445" cy="149750"/>
                </a:xfrm>
                <a:prstGeom prst="ellipse">
                  <a:avLst/>
                </a:prstGeom>
                <a:ln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en-US" sz="800">
                    <a:solidFill>
                      <a:srgbClr val="FFFFFF"/>
                    </a:solidFill>
                    <a:latin typeface="+mj-lt"/>
                  </a:endParaRPr>
                </a:p>
              </p:txBody>
            </p:sp>
            <p:sp>
              <p:nvSpPr>
                <p:cNvPr id="91" name="Oval 90"/>
                <p:cNvSpPr/>
                <p:nvPr/>
              </p:nvSpPr>
              <p:spPr>
                <a:xfrm>
                  <a:off x="2694456" y="2789223"/>
                  <a:ext cx="181610" cy="145347"/>
                </a:xfrm>
                <a:prstGeom prst="ellipse">
                  <a:avLst/>
                </a:prstGeom>
                <a:ln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en-US" sz="800">
                    <a:solidFill>
                      <a:srgbClr val="FFFFFF"/>
                    </a:solidFill>
                    <a:latin typeface="+mj-lt"/>
                  </a:endParaRPr>
                </a:p>
              </p:txBody>
            </p:sp>
            <p:sp>
              <p:nvSpPr>
                <p:cNvPr id="92" name="Oval 91"/>
                <p:cNvSpPr/>
                <p:nvPr/>
              </p:nvSpPr>
              <p:spPr>
                <a:xfrm>
                  <a:off x="5746987" y="3582019"/>
                  <a:ext cx="181610" cy="149750"/>
                </a:xfrm>
                <a:prstGeom prst="ellipse">
                  <a:avLst/>
                </a:prstGeom>
                <a:ln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en-US" sz="800">
                    <a:solidFill>
                      <a:srgbClr val="FFFFFF"/>
                    </a:solidFill>
                    <a:latin typeface="+mj-lt"/>
                  </a:endParaRPr>
                </a:p>
              </p:txBody>
            </p:sp>
            <p:sp>
              <p:nvSpPr>
                <p:cNvPr id="93" name="Oval 92"/>
                <p:cNvSpPr/>
                <p:nvPr/>
              </p:nvSpPr>
              <p:spPr>
                <a:xfrm>
                  <a:off x="6073520" y="3300136"/>
                  <a:ext cx="181610" cy="145347"/>
                </a:xfrm>
                <a:prstGeom prst="ellipse">
                  <a:avLst/>
                </a:prstGeom>
                <a:ln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en-US" sz="800">
                    <a:solidFill>
                      <a:srgbClr val="FFFFFF"/>
                    </a:solidFill>
                    <a:latin typeface="+mj-lt"/>
                  </a:endParaRPr>
                </a:p>
              </p:txBody>
            </p:sp>
            <p:sp>
              <p:nvSpPr>
                <p:cNvPr id="94" name="Oval 93"/>
                <p:cNvSpPr/>
                <p:nvPr/>
              </p:nvSpPr>
              <p:spPr>
                <a:xfrm>
                  <a:off x="6766943" y="2996232"/>
                  <a:ext cx="181610" cy="145345"/>
                </a:xfrm>
                <a:prstGeom prst="ellipse">
                  <a:avLst/>
                </a:prstGeom>
                <a:ln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en-US" sz="800">
                    <a:solidFill>
                      <a:srgbClr val="FFFFFF"/>
                    </a:solidFill>
                    <a:latin typeface="+mj-lt"/>
                  </a:endParaRPr>
                </a:p>
              </p:txBody>
            </p:sp>
            <p:sp>
              <p:nvSpPr>
                <p:cNvPr id="95" name="Oval 94"/>
                <p:cNvSpPr/>
                <p:nvPr/>
              </p:nvSpPr>
              <p:spPr>
                <a:xfrm>
                  <a:off x="3679557" y="3643681"/>
                  <a:ext cx="181611" cy="145347"/>
                </a:xfrm>
                <a:prstGeom prst="ellipse">
                  <a:avLst/>
                </a:prstGeom>
                <a:ln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en-US" sz="800">
                    <a:solidFill>
                      <a:srgbClr val="FFFFFF"/>
                    </a:solidFill>
                    <a:latin typeface="+mj-lt"/>
                  </a:endParaRPr>
                </a:p>
              </p:txBody>
            </p:sp>
            <p:sp>
              <p:nvSpPr>
                <p:cNvPr id="96" name="Oval 95"/>
                <p:cNvSpPr/>
                <p:nvPr/>
              </p:nvSpPr>
              <p:spPr>
                <a:xfrm>
                  <a:off x="6886182" y="3229665"/>
                  <a:ext cx="183445" cy="145347"/>
                </a:xfrm>
                <a:prstGeom prst="ellipse">
                  <a:avLst/>
                </a:prstGeom>
                <a:ln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en-US" sz="800">
                    <a:solidFill>
                      <a:srgbClr val="FFFFFF"/>
                    </a:solidFill>
                    <a:latin typeface="+mj-lt"/>
                  </a:endParaRPr>
                </a:p>
              </p:txBody>
            </p:sp>
            <p:sp>
              <p:nvSpPr>
                <p:cNvPr id="97" name="Oval 96"/>
                <p:cNvSpPr/>
                <p:nvPr/>
              </p:nvSpPr>
              <p:spPr>
                <a:xfrm>
                  <a:off x="5224167" y="3423460"/>
                  <a:ext cx="183445" cy="145347"/>
                </a:xfrm>
                <a:prstGeom prst="ellipse">
                  <a:avLst/>
                </a:prstGeom>
                <a:ln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en-US" sz="800">
                    <a:solidFill>
                      <a:srgbClr val="FFFFFF"/>
                    </a:solidFill>
                    <a:latin typeface="+mj-lt"/>
                  </a:endParaRPr>
                </a:p>
              </p:txBody>
            </p:sp>
            <p:sp>
              <p:nvSpPr>
                <p:cNvPr id="98" name="Oval 97"/>
                <p:cNvSpPr/>
                <p:nvPr/>
              </p:nvSpPr>
              <p:spPr>
                <a:xfrm>
                  <a:off x="7535578" y="2934571"/>
                  <a:ext cx="181611" cy="145345"/>
                </a:xfrm>
                <a:prstGeom prst="ellipse">
                  <a:avLst/>
                </a:prstGeom>
                <a:ln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en-US" sz="800">
                    <a:solidFill>
                      <a:srgbClr val="FFFFFF"/>
                    </a:solidFill>
                    <a:latin typeface="+mj-lt"/>
                  </a:endParaRPr>
                </a:p>
              </p:txBody>
            </p:sp>
            <p:sp>
              <p:nvSpPr>
                <p:cNvPr id="99" name="Oval 98"/>
                <p:cNvSpPr/>
                <p:nvPr/>
              </p:nvSpPr>
              <p:spPr>
                <a:xfrm>
                  <a:off x="2632085" y="3260498"/>
                  <a:ext cx="181610" cy="145345"/>
                </a:xfrm>
                <a:prstGeom prst="ellipse">
                  <a:avLst/>
                </a:prstGeom>
                <a:ln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en-US" sz="800">
                    <a:solidFill>
                      <a:srgbClr val="FFFFFF"/>
                    </a:solidFill>
                    <a:latin typeface="+mj-lt"/>
                  </a:endParaRPr>
                </a:p>
              </p:txBody>
            </p:sp>
            <p:sp>
              <p:nvSpPr>
                <p:cNvPr id="100" name="Oval 99"/>
                <p:cNvSpPr/>
                <p:nvPr/>
              </p:nvSpPr>
              <p:spPr>
                <a:xfrm>
                  <a:off x="3143897" y="3696534"/>
                  <a:ext cx="181611" cy="145347"/>
                </a:xfrm>
                <a:prstGeom prst="ellipse">
                  <a:avLst/>
                </a:prstGeom>
                <a:ln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en-US" sz="800">
                    <a:solidFill>
                      <a:srgbClr val="FFFFFF"/>
                    </a:solidFill>
                    <a:latin typeface="+mj-lt"/>
                  </a:endParaRPr>
                </a:p>
              </p:txBody>
            </p:sp>
            <p:sp>
              <p:nvSpPr>
                <p:cNvPr id="101" name="Oval 100"/>
                <p:cNvSpPr/>
                <p:nvPr/>
              </p:nvSpPr>
              <p:spPr>
                <a:xfrm>
                  <a:off x="5416785" y="2780414"/>
                  <a:ext cx="181610" cy="145347"/>
                </a:xfrm>
                <a:prstGeom prst="ellipse">
                  <a:avLst/>
                </a:prstGeom>
                <a:ln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en-US" sz="800">
                    <a:solidFill>
                      <a:srgbClr val="FFFFFF"/>
                    </a:solidFill>
                    <a:latin typeface="+mj-lt"/>
                  </a:endParaRPr>
                </a:p>
              </p:txBody>
            </p:sp>
            <p:sp>
              <p:nvSpPr>
                <p:cNvPr id="102" name="Oval 101"/>
                <p:cNvSpPr/>
                <p:nvPr/>
              </p:nvSpPr>
              <p:spPr>
                <a:xfrm>
                  <a:off x="7095310" y="3423460"/>
                  <a:ext cx="183445" cy="145347"/>
                </a:xfrm>
                <a:prstGeom prst="ellipse">
                  <a:avLst/>
                </a:prstGeom>
                <a:ln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en-US" sz="800">
                    <a:solidFill>
                      <a:srgbClr val="FFFFFF"/>
                    </a:solidFill>
                    <a:latin typeface="+mj-lt"/>
                  </a:endParaRPr>
                </a:p>
              </p:txBody>
            </p:sp>
            <p:sp>
              <p:nvSpPr>
                <p:cNvPr id="103" name="Oval 102"/>
                <p:cNvSpPr/>
                <p:nvPr/>
              </p:nvSpPr>
              <p:spPr>
                <a:xfrm>
                  <a:off x="2863226" y="3582019"/>
                  <a:ext cx="181610" cy="149750"/>
                </a:xfrm>
                <a:prstGeom prst="ellipse">
                  <a:avLst/>
                </a:prstGeom>
                <a:ln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en-US" sz="800">
                    <a:solidFill>
                      <a:srgbClr val="FFFFFF"/>
                    </a:solidFill>
                    <a:latin typeface="+mj-lt"/>
                  </a:endParaRPr>
                </a:p>
              </p:txBody>
            </p:sp>
            <p:sp>
              <p:nvSpPr>
                <p:cNvPr id="104" name="Oval 103"/>
                <p:cNvSpPr/>
                <p:nvPr/>
              </p:nvSpPr>
              <p:spPr>
                <a:xfrm>
                  <a:off x="4272086" y="3811049"/>
                  <a:ext cx="181610" cy="145347"/>
                </a:xfrm>
                <a:prstGeom prst="ellipse">
                  <a:avLst/>
                </a:prstGeom>
                <a:ln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en-US" sz="800">
                    <a:solidFill>
                      <a:srgbClr val="FFFFFF"/>
                    </a:solidFill>
                    <a:latin typeface="+mj-lt"/>
                  </a:endParaRPr>
                </a:p>
              </p:txBody>
            </p:sp>
            <p:sp>
              <p:nvSpPr>
                <p:cNvPr id="105" name="Oval 104"/>
                <p:cNvSpPr/>
                <p:nvPr/>
              </p:nvSpPr>
              <p:spPr>
                <a:xfrm>
                  <a:off x="6622021" y="4181021"/>
                  <a:ext cx="181611" cy="145347"/>
                </a:xfrm>
                <a:prstGeom prst="ellipse">
                  <a:avLst/>
                </a:prstGeom>
                <a:ln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en-US" sz="800">
                    <a:solidFill>
                      <a:srgbClr val="FFFFFF"/>
                    </a:solidFill>
                    <a:latin typeface="+mj-lt"/>
                  </a:endParaRPr>
                </a:p>
              </p:txBody>
            </p:sp>
            <p:cxnSp>
              <p:nvCxnSpPr>
                <p:cNvPr id="106" name="Straight Connector 105"/>
                <p:cNvCxnSpPr/>
                <p:nvPr/>
              </p:nvCxnSpPr>
              <p:spPr>
                <a:xfrm>
                  <a:off x="5251684" y="3203239"/>
                  <a:ext cx="49530" cy="229030"/>
                </a:xfrm>
                <a:prstGeom prst="lin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 w="25400">
                  <a:solidFill>
                    <a:schemeClr val="tx2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7" name="Straight Connector 106"/>
                <p:cNvCxnSpPr>
                  <a:endCxn id="77" idx="7"/>
                </p:cNvCxnSpPr>
                <p:nvPr/>
              </p:nvCxnSpPr>
              <p:spPr>
                <a:xfrm flipH="1">
                  <a:off x="5110431" y="3577616"/>
                  <a:ext cx="194452" cy="374374"/>
                </a:xfrm>
                <a:prstGeom prst="lin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 w="25400">
                  <a:solidFill>
                    <a:schemeClr val="tx2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8" name="Straight Connector 107"/>
                <p:cNvCxnSpPr>
                  <a:endCxn id="99" idx="0"/>
                </p:cNvCxnSpPr>
                <p:nvPr/>
              </p:nvCxnSpPr>
              <p:spPr>
                <a:xfrm>
                  <a:off x="2720139" y="2916953"/>
                  <a:ext cx="3669" cy="343545"/>
                </a:xfrm>
                <a:prstGeom prst="lin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 w="25400">
                  <a:solidFill>
                    <a:schemeClr val="tx2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9" name="Straight Connector 108"/>
                <p:cNvCxnSpPr>
                  <a:stCxn id="96" idx="4"/>
                  <a:endCxn id="102" idx="1"/>
                </p:cNvCxnSpPr>
                <p:nvPr/>
              </p:nvCxnSpPr>
              <p:spPr>
                <a:xfrm>
                  <a:off x="6977904" y="3375013"/>
                  <a:ext cx="144922" cy="66065"/>
                </a:xfrm>
                <a:prstGeom prst="lin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 w="25400">
                  <a:solidFill>
                    <a:schemeClr val="tx2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" name="Straight Connector 109"/>
                <p:cNvCxnSpPr>
                  <a:endCxn id="76" idx="1"/>
                </p:cNvCxnSpPr>
                <p:nvPr/>
              </p:nvCxnSpPr>
              <p:spPr>
                <a:xfrm>
                  <a:off x="6159738" y="3436675"/>
                  <a:ext cx="77047" cy="176177"/>
                </a:xfrm>
                <a:prstGeom prst="lin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 w="25400">
                  <a:solidFill>
                    <a:schemeClr val="tx2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" name="Straight Connector 110"/>
                <p:cNvCxnSpPr>
                  <a:endCxn id="82" idx="1"/>
                </p:cNvCxnSpPr>
                <p:nvPr/>
              </p:nvCxnSpPr>
              <p:spPr>
                <a:xfrm>
                  <a:off x="5844212" y="3608446"/>
                  <a:ext cx="427428" cy="312715"/>
                </a:xfrm>
                <a:prstGeom prst="lin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 w="25400">
                  <a:solidFill>
                    <a:schemeClr val="tx2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" name="Straight Connector 111"/>
                <p:cNvCxnSpPr>
                  <a:endCxn id="82" idx="0"/>
                </p:cNvCxnSpPr>
                <p:nvPr/>
              </p:nvCxnSpPr>
              <p:spPr>
                <a:xfrm>
                  <a:off x="6297323" y="3678917"/>
                  <a:ext cx="40358" cy="220221"/>
                </a:xfrm>
                <a:prstGeom prst="lin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 w="25400">
                  <a:solidFill>
                    <a:schemeClr val="tx2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3" name="Straight Connector 112"/>
                <p:cNvCxnSpPr/>
                <p:nvPr/>
              </p:nvCxnSpPr>
              <p:spPr>
                <a:xfrm flipH="1">
                  <a:off x="6776115" y="3079915"/>
                  <a:ext cx="78882" cy="229030"/>
                </a:xfrm>
                <a:prstGeom prst="line">
                  <a:avLst/>
                </a:prstGeom>
                <a:ln w="381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4" name="Straight Connector 113"/>
                <p:cNvCxnSpPr/>
                <p:nvPr/>
              </p:nvCxnSpPr>
              <p:spPr>
                <a:xfrm flipH="1">
                  <a:off x="4018932" y="2784820"/>
                  <a:ext cx="51365" cy="207006"/>
                </a:xfrm>
                <a:prstGeom prst="line">
                  <a:avLst/>
                </a:prstGeom>
                <a:ln w="381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5" name="Straight Connector 114"/>
                <p:cNvCxnSpPr/>
                <p:nvPr/>
              </p:nvCxnSpPr>
              <p:spPr>
                <a:xfrm flipH="1">
                  <a:off x="3263137" y="2643879"/>
                  <a:ext cx="5503" cy="273074"/>
                </a:xfrm>
                <a:prstGeom prst="line">
                  <a:avLst/>
                </a:prstGeom>
                <a:ln w="381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6" name="Straight Connector 115"/>
                <p:cNvCxnSpPr/>
                <p:nvPr/>
              </p:nvCxnSpPr>
              <p:spPr>
                <a:xfrm flipH="1">
                  <a:off x="4727031" y="2776011"/>
                  <a:ext cx="40358" cy="255456"/>
                </a:xfrm>
                <a:prstGeom prst="line">
                  <a:avLst/>
                </a:prstGeom>
                <a:ln w="381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Straight Connector 116"/>
                <p:cNvCxnSpPr/>
                <p:nvPr/>
              </p:nvCxnSpPr>
              <p:spPr>
                <a:xfrm flipH="1">
                  <a:off x="3804300" y="3194430"/>
                  <a:ext cx="27517" cy="229030"/>
                </a:xfrm>
                <a:prstGeom prst="line">
                  <a:avLst/>
                </a:prstGeom>
                <a:ln w="381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Straight Connector 117"/>
                <p:cNvCxnSpPr/>
                <p:nvPr/>
              </p:nvCxnSpPr>
              <p:spPr>
                <a:xfrm flipH="1">
                  <a:off x="5493832" y="2899335"/>
                  <a:ext cx="14676" cy="132133"/>
                </a:xfrm>
                <a:prstGeom prst="line">
                  <a:avLst/>
                </a:prstGeom>
                <a:ln w="381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9" name="Straight Connector 118"/>
                <p:cNvCxnSpPr/>
                <p:nvPr/>
              </p:nvCxnSpPr>
              <p:spPr>
                <a:xfrm>
                  <a:off x="3026492" y="2643879"/>
                  <a:ext cx="265996" cy="0"/>
                </a:xfrm>
                <a:prstGeom prst="lin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 w="12700">
                  <a:solidFill>
                    <a:schemeClr val="tx2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16" name="AutoShape 21"/>
            <p:cNvCxnSpPr>
              <a:cxnSpLocks noChangeShapeType="1"/>
            </p:cNvCxnSpPr>
            <p:nvPr/>
          </p:nvCxnSpPr>
          <p:spPr bwMode="auto">
            <a:xfrm flipV="1">
              <a:off x="4519626" y="4775760"/>
              <a:ext cx="62913" cy="895389"/>
            </a:xfrm>
            <a:prstGeom prst="straightConnector1">
              <a:avLst/>
            </a:prstGeom>
            <a:noFill/>
            <a:ln w="9525">
              <a:solidFill>
                <a:srgbClr val="4BACC6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" name="AutoShape 20"/>
            <p:cNvCxnSpPr>
              <a:cxnSpLocks noChangeShapeType="1"/>
            </p:cNvCxnSpPr>
            <p:nvPr/>
          </p:nvCxnSpPr>
          <p:spPr bwMode="auto">
            <a:xfrm flipV="1">
              <a:off x="5946973" y="4775760"/>
              <a:ext cx="208400" cy="823260"/>
            </a:xfrm>
            <a:prstGeom prst="straightConnector1">
              <a:avLst/>
            </a:prstGeom>
            <a:noFill/>
            <a:ln w="9525">
              <a:solidFill>
                <a:srgbClr val="4BACC6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" name="AutoShape 24"/>
            <p:cNvCxnSpPr>
              <a:cxnSpLocks noChangeShapeType="1"/>
            </p:cNvCxnSpPr>
            <p:nvPr/>
          </p:nvCxnSpPr>
          <p:spPr bwMode="auto">
            <a:xfrm flipV="1">
              <a:off x="2758053" y="4775760"/>
              <a:ext cx="314567" cy="557131"/>
            </a:xfrm>
            <a:prstGeom prst="straightConnector1">
              <a:avLst/>
            </a:prstGeom>
            <a:noFill/>
            <a:ln w="9525">
              <a:solidFill>
                <a:srgbClr val="4BACC6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" name="AutoShape 23"/>
            <p:cNvCxnSpPr>
              <a:cxnSpLocks noChangeShapeType="1"/>
            </p:cNvCxnSpPr>
            <p:nvPr/>
          </p:nvCxnSpPr>
          <p:spPr bwMode="auto">
            <a:xfrm flipH="1" flipV="1">
              <a:off x="3387186" y="4835452"/>
              <a:ext cx="692047" cy="588221"/>
            </a:xfrm>
            <a:prstGeom prst="straightConnector1">
              <a:avLst/>
            </a:prstGeom>
            <a:noFill/>
            <a:ln w="9525">
              <a:solidFill>
                <a:srgbClr val="4BACC6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" name="AutoShape 22"/>
            <p:cNvCxnSpPr>
              <a:cxnSpLocks noChangeShapeType="1"/>
            </p:cNvCxnSpPr>
            <p:nvPr/>
          </p:nvCxnSpPr>
          <p:spPr bwMode="auto">
            <a:xfrm flipV="1">
              <a:off x="3494663" y="4775760"/>
              <a:ext cx="962050" cy="679004"/>
            </a:xfrm>
            <a:prstGeom prst="straightConnector1">
              <a:avLst/>
            </a:prstGeom>
            <a:noFill/>
            <a:ln w="9525">
              <a:solidFill>
                <a:srgbClr val="4BACC6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" name="AutoShape 19"/>
            <p:cNvCxnSpPr>
              <a:cxnSpLocks noChangeShapeType="1"/>
            </p:cNvCxnSpPr>
            <p:nvPr/>
          </p:nvCxnSpPr>
          <p:spPr bwMode="auto">
            <a:xfrm flipV="1">
              <a:off x="5400413" y="4775760"/>
              <a:ext cx="377479" cy="716311"/>
            </a:xfrm>
            <a:prstGeom prst="straightConnector1">
              <a:avLst/>
            </a:prstGeom>
            <a:noFill/>
            <a:ln w="9525">
              <a:solidFill>
                <a:srgbClr val="4BACC6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" name="AutoShape 18"/>
            <p:cNvCxnSpPr>
              <a:cxnSpLocks noChangeShapeType="1"/>
            </p:cNvCxnSpPr>
            <p:nvPr/>
          </p:nvCxnSpPr>
          <p:spPr bwMode="auto">
            <a:xfrm flipH="1" flipV="1">
              <a:off x="4771280" y="4775760"/>
              <a:ext cx="314567" cy="955082"/>
            </a:xfrm>
            <a:prstGeom prst="straightConnector1">
              <a:avLst/>
            </a:prstGeom>
            <a:noFill/>
            <a:ln w="9525">
              <a:solidFill>
                <a:srgbClr val="4BACC6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3" name="TextBox 9298"/>
            <p:cNvSpPr txBox="1">
              <a:spLocks noChangeArrowheads="1"/>
            </p:cNvSpPr>
            <p:nvPr/>
          </p:nvSpPr>
          <p:spPr bwMode="auto">
            <a:xfrm>
              <a:off x="6650019" y="3431218"/>
              <a:ext cx="460382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9pPr>
            </a:lstStyle>
            <a:p>
              <a:pPr eaLnBrk="1"/>
              <a:r>
                <a:rPr lang="en-US" sz="800" b="1" dirty="0">
                  <a:solidFill>
                    <a:srgbClr val="C00000"/>
                  </a:solidFill>
                  <a:latin typeface="+mj-lt"/>
                </a:rPr>
                <a:t>ONOS</a:t>
              </a:r>
            </a:p>
            <a:p>
              <a:pPr eaLnBrk="1"/>
              <a:r>
                <a:rPr lang="en-US" sz="800" b="1" dirty="0">
                  <a:solidFill>
                    <a:srgbClr val="C00000"/>
                  </a:solidFill>
                  <a:latin typeface="+mj-lt"/>
                </a:rPr>
                <a:t>Kernel</a:t>
              </a:r>
            </a:p>
          </p:txBody>
        </p:sp>
        <p:sp>
          <p:nvSpPr>
            <p:cNvPr id="24" name="AutoShape 60"/>
            <p:cNvSpPr>
              <a:spLocks/>
            </p:cNvSpPr>
            <p:nvPr/>
          </p:nvSpPr>
          <p:spPr bwMode="auto">
            <a:xfrm>
              <a:off x="3380655" y="419473"/>
              <a:ext cx="1960798" cy="430284"/>
            </a:xfrm>
            <a:prstGeom prst="roundRect">
              <a:avLst>
                <a:gd name="adj" fmla="val 16667"/>
              </a:avLst>
            </a:prstGeom>
            <a:solidFill>
              <a:schemeClr val="tx2">
                <a:lumMod val="20000"/>
                <a:lumOff val="80000"/>
              </a:schemeClr>
            </a:solidFill>
            <a:ln w="25400" cap="flat" cmpd="sng">
              <a:solidFill>
                <a:srgbClr val="009999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 lIns="0" tIns="0" rIns="0" bIns="0" anchor="ctr"/>
            <a:lstStyle/>
            <a:p>
              <a:pPr algn="ctr">
                <a:defRPr/>
              </a:pPr>
              <a:r>
                <a:rPr lang="en-US" sz="800" b="1" dirty="0">
                  <a:latin typeface="+mj-lt"/>
                  <a:ea typeface="ＭＳ Ｐゴシック" charset="0"/>
                  <a:cs typeface="Calibri" panose="020F0502020204030204" pitchFamily="34" charset="0"/>
                  <a:sym typeface="Calibri" charset="0"/>
                </a:rPr>
                <a:t>Service Provider’s Portal             </a:t>
              </a:r>
            </a:p>
          </p:txBody>
        </p:sp>
        <p:grpSp>
          <p:nvGrpSpPr>
            <p:cNvPr id="25" name="Group 66"/>
            <p:cNvGrpSpPr>
              <a:grpSpLocks/>
            </p:cNvGrpSpPr>
            <p:nvPr/>
          </p:nvGrpSpPr>
          <p:grpSpPr bwMode="auto">
            <a:xfrm>
              <a:off x="2864875" y="1065879"/>
              <a:ext cx="2631524" cy="348476"/>
              <a:chOff x="0" y="0"/>
              <a:chExt cx="2076053" cy="505496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40" name="AutoShape 67"/>
              <p:cNvSpPr>
                <a:spLocks/>
              </p:cNvSpPr>
              <p:nvPr/>
            </p:nvSpPr>
            <p:spPr bwMode="auto">
              <a:xfrm>
                <a:off x="0" y="0"/>
                <a:ext cx="2076053" cy="505496"/>
              </a:xfrm>
              <a:prstGeom prst="roundRect">
                <a:avLst>
                  <a:gd name="adj" fmla="val 16667"/>
                </a:avLst>
              </a:prstGeom>
              <a:noFill/>
              <a:ln w="25400" cap="flat" cmpd="sng">
                <a:solidFill>
                  <a:srgbClr val="009999"/>
                </a:solidFill>
                <a:prstDash val="solid"/>
                <a:round/>
                <a:headEnd/>
                <a:tailEnd/>
              </a:ln>
              <a:effectLst/>
              <a:extLst/>
            </p:spPr>
            <p:txBody>
              <a:bodyPr lIns="0" tIns="0" rIns="0" bIns="0" anchor="ctr"/>
              <a:lstStyle/>
              <a:p>
                <a:pPr algn="ctr">
                  <a:defRPr/>
                </a:pPr>
                <a:endParaRPr lang="en-US" sz="800" b="1">
                  <a:latin typeface="+mj-lt"/>
                  <a:ea typeface="ＭＳ Ｐゴシック" charset="0"/>
                  <a:cs typeface="Calibri" panose="020F0502020204030204" pitchFamily="34" charset="0"/>
                  <a:sym typeface="Calibri" charset="0"/>
                </a:endParaRPr>
              </a:p>
            </p:txBody>
          </p:sp>
          <p:sp>
            <p:nvSpPr>
              <p:cNvPr id="41" name="AutoShape 68"/>
              <p:cNvSpPr>
                <a:spLocks/>
              </p:cNvSpPr>
              <p:nvPr/>
            </p:nvSpPr>
            <p:spPr bwMode="auto">
              <a:xfrm>
                <a:off x="232834" y="151148"/>
                <a:ext cx="1610383" cy="2032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599" y="0"/>
                    </a:lnTo>
                    <a:lnTo>
                      <a:pt x="21599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/>
            </p:spPr>
            <p:txBody>
              <a:bodyPr lIns="0" tIns="0" rIns="0" bIns="0" anchor="ctr"/>
              <a:lstStyle/>
              <a:p>
                <a:pPr algn="ctr">
                  <a:defRPr/>
                </a:pPr>
                <a:r>
                  <a:rPr lang="en-US" sz="800" b="1" dirty="0" smtClean="0">
                    <a:latin typeface="+mj-lt"/>
                    <a:ea typeface="ＭＳ Ｐゴシック" charset="0"/>
                    <a:cs typeface="Calibri" panose="020F0502020204030204" pitchFamily="34" charset="0"/>
                    <a:sym typeface="Calibri" charset="0"/>
                  </a:rPr>
                  <a:t>Calendaring Application   </a:t>
                </a:r>
                <a:endParaRPr lang="en-US" sz="800" dirty="0">
                  <a:latin typeface="+mj-lt"/>
                  <a:ea typeface="ＭＳ Ｐゴシック" charset="0"/>
                  <a:cs typeface="Calibri" panose="020F0502020204030204" pitchFamily="34" charset="0"/>
                  <a:sym typeface="Calibri" charset="0"/>
                </a:endParaRPr>
              </a:p>
            </p:txBody>
          </p:sp>
        </p:grpSp>
        <p:cxnSp>
          <p:nvCxnSpPr>
            <p:cNvPr id="26" name="Straight Arrow Connector 25"/>
            <p:cNvCxnSpPr/>
            <p:nvPr/>
          </p:nvCxnSpPr>
          <p:spPr>
            <a:xfrm>
              <a:off x="1288766" y="1399699"/>
              <a:ext cx="33422" cy="40017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9290"/>
            <p:cNvSpPr txBox="1">
              <a:spLocks noChangeArrowheads="1"/>
            </p:cNvSpPr>
            <p:nvPr/>
          </p:nvSpPr>
          <p:spPr bwMode="auto">
            <a:xfrm>
              <a:off x="1070852" y="3876640"/>
              <a:ext cx="771365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9pPr>
            </a:lstStyle>
            <a:p>
              <a:pPr algn="ctr" eaLnBrk="1"/>
              <a:r>
                <a:rPr lang="en-US" sz="800" dirty="0">
                  <a:latin typeface="+mj-lt"/>
                </a:rPr>
                <a:t>Topology</a:t>
              </a:r>
            </a:p>
            <a:p>
              <a:pPr algn="ctr" eaLnBrk="1"/>
              <a:r>
                <a:rPr lang="en-US" sz="800" dirty="0">
                  <a:latin typeface="+mj-lt"/>
                </a:rPr>
                <a:t>&amp; </a:t>
              </a:r>
            </a:p>
            <a:p>
              <a:pPr algn="ctr" eaLnBrk="1"/>
              <a:r>
                <a:rPr lang="en-US" sz="800" dirty="0">
                  <a:latin typeface="+mj-lt"/>
                </a:rPr>
                <a:t>Planning</a:t>
              </a:r>
            </a:p>
            <a:p>
              <a:pPr algn="ctr" eaLnBrk="1"/>
              <a:r>
                <a:rPr lang="en-US" sz="800" dirty="0">
                  <a:latin typeface="+mj-lt"/>
                </a:rPr>
                <a:t>    Constraints </a:t>
              </a:r>
            </a:p>
          </p:txBody>
        </p:sp>
        <p:grpSp>
          <p:nvGrpSpPr>
            <p:cNvPr id="28" name="Group 66"/>
            <p:cNvGrpSpPr>
              <a:grpSpLocks/>
            </p:cNvGrpSpPr>
            <p:nvPr/>
          </p:nvGrpSpPr>
          <p:grpSpPr bwMode="auto">
            <a:xfrm>
              <a:off x="3072620" y="1796018"/>
              <a:ext cx="3050642" cy="487417"/>
              <a:chOff x="0" y="0"/>
              <a:chExt cx="2076053" cy="505496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38" name="AutoShape 67"/>
              <p:cNvSpPr>
                <a:spLocks/>
              </p:cNvSpPr>
              <p:nvPr/>
            </p:nvSpPr>
            <p:spPr bwMode="auto">
              <a:xfrm>
                <a:off x="0" y="0"/>
                <a:ext cx="2076053" cy="505496"/>
              </a:xfrm>
              <a:prstGeom prst="roundRect">
                <a:avLst>
                  <a:gd name="adj" fmla="val 16667"/>
                </a:avLst>
              </a:prstGeom>
              <a:noFill/>
              <a:ln w="25400" cap="flat" cmpd="sng">
                <a:solidFill>
                  <a:srgbClr val="009999"/>
                </a:solidFill>
                <a:prstDash val="solid"/>
                <a:round/>
                <a:headEnd/>
                <a:tailEnd/>
              </a:ln>
              <a:effectLst/>
              <a:extLst/>
            </p:spPr>
            <p:txBody>
              <a:bodyPr lIns="0" tIns="0" rIns="0" bIns="0" anchor="ctr"/>
              <a:lstStyle/>
              <a:p>
                <a:pPr algn="ctr">
                  <a:defRPr/>
                </a:pPr>
                <a:endParaRPr lang="en-US" sz="800" b="1">
                  <a:latin typeface="+mj-lt"/>
                  <a:ea typeface="ＭＳ Ｐゴシック" charset="0"/>
                  <a:cs typeface="Calibri" panose="020F0502020204030204" pitchFamily="34" charset="0"/>
                  <a:sym typeface="Calibri" charset="0"/>
                </a:endParaRPr>
              </a:p>
            </p:txBody>
          </p:sp>
          <p:sp>
            <p:nvSpPr>
              <p:cNvPr id="39" name="AutoShape 68"/>
              <p:cNvSpPr>
                <a:spLocks/>
              </p:cNvSpPr>
              <p:nvPr/>
            </p:nvSpPr>
            <p:spPr bwMode="auto">
              <a:xfrm>
                <a:off x="248290" y="149992"/>
                <a:ext cx="1610383" cy="20320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599" y="0"/>
                    </a:lnTo>
                    <a:lnTo>
                      <a:pt x="21599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/>
            </p:spPr>
            <p:txBody>
              <a:bodyPr lIns="0" tIns="0" rIns="0" bIns="0" anchor="ctr"/>
              <a:lstStyle/>
              <a:p>
                <a:pPr algn="ctr">
                  <a:defRPr/>
                </a:pPr>
                <a:r>
                  <a:rPr lang="en-US" sz="800" b="1" dirty="0" smtClean="0">
                    <a:latin typeface="+mj-lt"/>
                    <a:ea typeface="ＭＳ Ｐゴシック" charset="0"/>
                    <a:cs typeface="Calibri" panose="020F0502020204030204" pitchFamily="34" charset="0"/>
                    <a:sym typeface="Calibri" charset="0"/>
                  </a:rPr>
                  <a:t> </a:t>
                </a:r>
                <a:r>
                  <a:rPr lang="en-US" sz="800" b="1" dirty="0">
                    <a:latin typeface="+mj-lt"/>
                    <a:ea typeface="ＭＳ Ｐゴシック" charset="0"/>
                    <a:cs typeface="Calibri" panose="020F0502020204030204" pitchFamily="34" charset="0"/>
                    <a:sym typeface="Calibri" charset="0"/>
                  </a:rPr>
                  <a:t>Path Computation Engine (PCE)</a:t>
                </a:r>
                <a:endParaRPr lang="en-US" sz="800" dirty="0">
                  <a:latin typeface="+mj-lt"/>
                  <a:ea typeface="ＭＳ Ｐゴシック" charset="0"/>
                  <a:cs typeface="Calibri" panose="020F0502020204030204" pitchFamily="34" charset="0"/>
                  <a:sym typeface="Calibri" charset="0"/>
                </a:endParaRPr>
              </a:p>
            </p:txBody>
          </p:sp>
        </p:grpSp>
        <p:cxnSp>
          <p:nvCxnSpPr>
            <p:cNvPr id="29" name="Straight Arrow Connector 28"/>
            <p:cNvCxnSpPr>
              <a:stCxn id="40" idx="2"/>
            </p:cNvCxnSpPr>
            <p:nvPr/>
          </p:nvCxnSpPr>
          <p:spPr>
            <a:xfrm flipH="1">
              <a:off x="4099854" y="1414355"/>
              <a:ext cx="80783" cy="2982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1805138" y="225023"/>
              <a:ext cx="375424" cy="338554"/>
            </a:xfrm>
            <a:prstGeom prst="rect">
              <a:avLst/>
            </a:prstGeom>
            <a:noFill/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+mj-lt"/>
                </a:rPr>
                <a:t>DC 1</a:t>
              </a:r>
            </a:p>
            <a:p>
              <a:r>
                <a:rPr lang="en-US" sz="800" dirty="0" smtClean="0">
                  <a:latin typeface="+mj-lt"/>
                </a:rPr>
                <a:t>CLI</a:t>
              </a:r>
              <a:endParaRPr lang="en-US" sz="800" dirty="0">
                <a:latin typeface="+mj-lt"/>
              </a:endParaRPr>
            </a:p>
          </p:txBody>
        </p:sp>
        <p:cxnSp>
          <p:nvCxnSpPr>
            <p:cNvPr id="31" name="Curved Connector 30"/>
            <p:cNvCxnSpPr>
              <a:stCxn id="30" idx="3"/>
              <a:endCxn id="24" idx="1"/>
            </p:cNvCxnSpPr>
            <p:nvPr/>
          </p:nvCxnSpPr>
          <p:spPr>
            <a:xfrm>
              <a:off x="2180562" y="394300"/>
              <a:ext cx="1200093" cy="240315"/>
            </a:xfrm>
            <a:prstGeom prst="curvedConnector3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6200506" y="246450"/>
              <a:ext cx="378630" cy="338554"/>
            </a:xfrm>
            <a:prstGeom prst="rect">
              <a:avLst/>
            </a:prstGeom>
            <a:noFill/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+mj-lt"/>
                </a:rPr>
                <a:t>DC n</a:t>
              </a:r>
            </a:p>
            <a:p>
              <a:r>
                <a:rPr lang="en-US" sz="800" dirty="0" smtClean="0">
                  <a:latin typeface="+mj-lt"/>
                </a:rPr>
                <a:t>CLI</a:t>
              </a:r>
              <a:endParaRPr lang="en-US" sz="800" dirty="0">
                <a:latin typeface="+mj-lt"/>
              </a:endParaRPr>
            </a:p>
          </p:txBody>
        </p:sp>
        <p:cxnSp>
          <p:nvCxnSpPr>
            <p:cNvPr id="33" name="Curved Connector 32"/>
            <p:cNvCxnSpPr>
              <a:stCxn id="32" idx="1"/>
              <a:endCxn id="24" idx="3"/>
            </p:cNvCxnSpPr>
            <p:nvPr/>
          </p:nvCxnSpPr>
          <p:spPr>
            <a:xfrm rot="10800000" flipV="1">
              <a:off x="5341454" y="415727"/>
              <a:ext cx="859053" cy="218888"/>
            </a:xfrm>
            <a:prstGeom prst="curvedConnector3">
              <a:avLst>
                <a:gd name="adj1" fmla="val 50000"/>
              </a:avLst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2279475" y="2423298"/>
              <a:ext cx="4721382" cy="0"/>
            </a:xfrm>
            <a:prstGeom prst="line">
              <a:avLst/>
            </a:prstGeom>
            <a:ln>
              <a:solidFill>
                <a:schemeClr val="accent2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Elbow Connector 34"/>
            <p:cNvCxnSpPr/>
            <p:nvPr/>
          </p:nvCxnSpPr>
          <p:spPr>
            <a:xfrm rot="10800000" flipV="1">
              <a:off x="7000858" y="2300122"/>
              <a:ext cx="542943" cy="123382"/>
            </a:xfrm>
            <a:prstGeom prst="bentConnector3">
              <a:avLst/>
            </a:prstGeom>
            <a:ln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Rectangle 35"/>
            <p:cNvSpPr/>
            <p:nvPr/>
          </p:nvSpPr>
          <p:spPr>
            <a:xfrm>
              <a:off x="6652874" y="1768427"/>
              <a:ext cx="45557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 smtClean="0">
                  <a:solidFill>
                    <a:srgbClr val="C00000"/>
                  </a:solidFill>
                  <a:latin typeface="+mj-lt"/>
                </a:rPr>
                <a:t>ONOS</a:t>
              </a:r>
            </a:p>
            <a:p>
              <a:r>
                <a:rPr lang="en-US" sz="800" b="1" dirty="0" smtClean="0">
                  <a:solidFill>
                    <a:srgbClr val="C00000"/>
                  </a:solidFill>
                  <a:latin typeface="+mj-lt"/>
                </a:rPr>
                <a:t>User </a:t>
              </a:r>
            </a:p>
            <a:p>
              <a:r>
                <a:rPr lang="en-US" sz="800" b="1" dirty="0" smtClean="0">
                  <a:solidFill>
                    <a:srgbClr val="C00000"/>
                  </a:solidFill>
                  <a:latin typeface="+mj-lt"/>
                </a:rPr>
                <a:t>Space </a:t>
              </a:r>
              <a:endParaRPr lang="en-US" sz="800" b="1" dirty="0">
                <a:solidFill>
                  <a:srgbClr val="C00000"/>
                </a:solidFill>
                <a:latin typeface="+mj-lt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7733176" y="708412"/>
              <a:ext cx="67197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dirty="0" smtClean="0">
                  <a:latin typeface="+mj-lt"/>
                </a:rPr>
                <a:t>Application</a:t>
              </a:r>
            </a:p>
            <a:p>
              <a:r>
                <a:rPr lang="en-US" sz="800" b="1" dirty="0" smtClean="0">
                  <a:latin typeface="+mj-lt"/>
                </a:rPr>
                <a:t>Layer </a:t>
              </a:r>
              <a:endParaRPr lang="en-US" sz="800" b="1" dirty="0">
                <a:latin typeface="+mj-lt"/>
              </a:endParaRPr>
            </a:p>
          </p:txBody>
        </p:sp>
      </p:grpSp>
      <p:sp>
        <p:nvSpPr>
          <p:cNvPr id="233" name="Rectangle 232"/>
          <p:cNvSpPr/>
          <p:nvPr/>
        </p:nvSpPr>
        <p:spPr>
          <a:xfrm>
            <a:off x="3579298" y="1248491"/>
            <a:ext cx="337894" cy="4052855"/>
          </a:xfrm>
          <a:prstGeom prst="rect">
            <a:avLst/>
          </a:prstGeom>
          <a:solidFill>
            <a:srgbClr val="FFFF00">
              <a:alpha val="5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4" name="Rectangle 233"/>
          <p:cNvSpPr/>
          <p:nvPr/>
        </p:nvSpPr>
        <p:spPr>
          <a:xfrm>
            <a:off x="3917883" y="1248492"/>
            <a:ext cx="505914" cy="2163944"/>
          </a:xfrm>
          <a:prstGeom prst="rect">
            <a:avLst/>
          </a:prstGeom>
          <a:solidFill>
            <a:srgbClr val="FFFF00">
              <a:alpha val="5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" name="Rectangle 234"/>
          <p:cNvSpPr/>
          <p:nvPr/>
        </p:nvSpPr>
        <p:spPr>
          <a:xfrm>
            <a:off x="4456893" y="1229330"/>
            <a:ext cx="218934" cy="3223713"/>
          </a:xfrm>
          <a:prstGeom prst="rect">
            <a:avLst/>
          </a:prstGeom>
          <a:solidFill>
            <a:srgbClr val="FFFF00">
              <a:alpha val="5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6" name="Rectangle 235"/>
          <p:cNvSpPr/>
          <p:nvPr/>
        </p:nvSpPr>
        <p:spPr>
          <a:xfrm>
            <a:off x="905565" y="1767879"/>
            <a:ext cx="144780" cy="360571"/>
          </a:xfrm>
          <a:prstGeom prst="rect">
            <a:avLst/>
          </a:prstGeom>
          <a:solidFill>
            <a:srgbClr val="FFFF00">
              <a:alpha val="5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7" name="Rectangle 236"/>
          <p:cNvSpPr/>
          <p:nvPr/>
        </p:nvSpPr>
        <p:spPr>
          <a:xfrm>
            <a:off x="1070807" y="1767879"/>
            <a:ext cx="144780" cy="360571"/>
          </a:xfrm>
          <a:prstGeom prst="rect">
            <a:avLst/>
          </a:prstGeom>
          <a:solidFill>
            <a:srgbClr val="FFFF00">
              <a:alpha val="5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8" name="Rectangle 237"/>
          <p:cNvSpPr/>
          <p:nvPr/>
        </p:nvSpPr>
        <p:spPr>
          <a:xfrm>
            <a:off x="1231181" y="1742814"/>
            <a:ext cx="144780" cy="360571"/>
          </a:xfrm>
          <a:prstGeom prst="rect">
            <a:avLst/>
          </a:prstGeom>
          <a:solidFill>
            <a:srgbClr val="FFFF00">
              <a:alpha val="5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9753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3" grpId="0" animBg="1"/>
      <p:bldP spid="234" grpId="0" animBg="1"/>
      <p:bldP spid="235" grpId="0" animBg="1"/>
      <p:bldP spid="236" grpId="0" animBg="1"/>
      <p:bldP spid="237" grpId="0" animBg="1"/>
      <p:bldP spid="23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02"/>
            <a:ext cx="8229600" cy="1143000"/>
          </a:xfrm>
        </p:spPr>
        <p:txBody>
          <a:bodyPr/>
          <a:lstStyle/>
          <a:p>
            <a:r>
              <a:rPr lang="en-US" dirty="0" smtClean="0"/>
              <a:t>Release Model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76B0A-27C4-4ABC-BAA0-13BA3AD1EF8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2652308" y="1900381"/>
            <a:ext cx="0" cy="470436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2444394" y="3825417"/>
            <a:ext cx="41582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2438775" y="5390472"/>
            <a:ext cx="41582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2438775" y="2384989"/>
            <a:ext cx="41582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5029949" y="1900381"/>
            <a:ext cx="0" cy="470436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4822035" y="3701798"/>
            <a:ext cx="41582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4816416" y="4648762"/>
            <a:ext cx="41582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4816416" y="2643463"/>
            <a:ext cx="41582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4816416" y="5677728"/>
            <a:ext cx="41582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3264111" y="2007454"/>
            <a:ext cx="10577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Iteration 1</a:t>
            </a:r>
            <a:endParaRPr lang="en-US" sz="1600" dirty="0"/>
          </a:p>
        </p:txBody>
      </p:sp>
      <p:sp>
        <p:nvSpPr>
          <p:cNvPr id="30" name="TextBox 29"/>
          <p:cNvSpPr txBox="1"/>
          <p:nvPr/>
        </p:nvSpPr>
        <p:spPr>
          <a:xfrm>
            <a:off x="3264111" y="3015124"/>
            <a:ext cx="10577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Iteration 2</a:t>
            </a:r>
            <a:endParaRPr lang="en-US" sz="1600" dirty="0"/>
          </a:p>
        </p:txBody>
      </p:sp>
      <p:sp>
        <p:nvSpPr>
          <p:cNvPr id="31" name="TextBox 30"/>
          <p:cNvSpPr txBox="1"/>
          <p:nvPr/>
        </p:nvSpPr>
        <p:spPr>
          <a:xfrm>
            <a:off x="3264111" y="3995095"/>
            <a:ext cx="10577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Iteration 3</a:t>
            </a:r>
            <a:endParaRPr lang="en-US" sz="1600" dirty="0"/>
          </a:p>
        </p:txBody>
      </p:sp>
      <p:sp>
        <p:nvSpPr>
          <p:cNvPr id="32" name="TextBox 31"/>
          <p:cNvSpPr txBox="1"/>
          <p:nvPr/>
        </p:nvSpPr>
        <p:spPr>
          <a:xfrm>
            <a:off x="3264111" y="4866728"/>
            <a:ext cx="10577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Iteration 4</a:t>
            </a:r>
            <a:endParaRPr lang="en-US" sz="1600" dirty="0"/>
          </a:p>
        </p:txBody>
      </p:sp>
      <p:sp>
        <p:nvSpPr>
          <p:cNvPr id="33" name="TextBox 32"/>
          <p:cNvSpPr txBox="1"/>
          <p:nvPr/>
        </p:nvSpPr>
        <p:spPr>
          <a:xfrm>
            <a:off x="3264111" y="5915904"/>
            <a:ext cx="10577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Iteration 5</a:t>
            </a:r>
            <a:endParaRPr lang="en-US" sz="1600" dirty="0"/>
          </a:p>
        </p:txBody>
      </p:sp>
      <p:sp>
        <p:nvSpPr>
          <p:cNvPr id="38" name="TextBox 37"/>
          <p:cNvSpPr txBox="1"/>
          <p:nvPr/>
        </p:nvSpPr>
        <p:spPr>
          <a:xfrm>
            <a:off x="646841" y="1254050"/>
            <a:ext cx="1686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Quarterly</a:t>
            </a:r>
          </a:p>
          <a:p>
            <a:pPr algn="ctr"/>
            <a:r>
              <a:rPr lang="en-US" dirty="0" smtClean="0"/>
              <a:t>“train” Releases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3248995" y="1254050"/>
            <a:ext cx="10879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2-3 </a:t>
            </a:r>
            <a:r>
              <a:rPr lang="en-US" dirty="0" smtClean="0"/>
              <a:t>Week</a:t>
            </a:r>
          </a:p>
          <a:p>
            <a:pPr algn="ctr"/>
            <a:r>
              <a:rPr lang="en-US" dirty="0" smtClean="0"/>
              <a:t>Iterations</a:t>
            </a:r>
            <a:endParaRPr lang="en-US" dirty="0"/>
          </a:p>
        </p:txBody>
      </p:sp>
      <p:cxnSp>
        <p:nvCxnSpPr>
          <p:cNvPr id="41" name="Straight Arrow Connector 40"/>
          <p:cNvCxnSpPr/>
          <p:nvPr/>
        </p:nvCxnSpPr>
        <p:spPr>
          <a:xfrm flipV="1">
            <a:off x="2652308" y="1900381"/>
            <a:ext cx="2377641" cy="19250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2652308" y="5390472"/>
            <a:ext cx="2377641" cy="121427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6553200" y="3634572"/>
            <a:ext cx="18580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Iteration Planning</a:t>
            </a:r>
          </a:p>
          <a:p>
            <a:r>
              <a:rPr lang="en-US" dirty="0" smtClean="0"/>
              <a:t>Execution</a:t>
            </a:r>
          </a:p>
          <a:p>
            <a:r>
              <a:rPr lang="en-US" dirty="0" smtClean="0"/>
              <a:t>“Demo”</a:t>
            </a:r>
            <a:endParaRPr lang="en-US" dirty="0"/>
          </a:p>
        </p:txBody>
      </p:sp>
      <p:cxnSp>
        <p:nvCxnSpPr>
          <p:cNvPr id="46" name="Straight Arrow Connector 45"/>
          <p:cNvCxnSpPr/>
          <p:nvPr/>
        </p:nvCxnSpPr>
        <p:spPr>
          <a:xfrm flipV="1">
            <a:off x="5029949" y="3353678"/>
            <a:ext cx="1387287" cy="34812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>
            <a:off x="5029949" y="4648762"/>
            <a:ext cx="1387287" cy="2179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Merge 49"/>
          <p:cNvSpPr/>
          <p:nvPr/>
        </p:nvSpPr>
        <p:spPr>
          <a:xfrm rot="16200000">
            <a:off x="2379014" y="2416173"/>
            <a:ext cx="236010" cy="199547"/>
          </a:xfrm>
          <a:prstGeom prst="flowChartMerg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1" name="Merge 50"/>
          <p:cNvSpPr/>
          <p:nvPr/>
        </p:nvSpPr>
        <p:spPr>
          <a:xfrm rot="16200000">
            <a:off x="2379014" y="3834927"/>
            <a:ext cx="236010" cy="199547"/>
          </a:xfrm>
          <a:prstGeom prst="flowChartMerg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2" name="Merge 51"/>
          <p:cNvSpPr/>
          <p:nvPr/>
        </p:nvSpPr>
        <p:spPr>
          <a:xfrm rot="16200000">
            <a:off x="2379014" y="5397696"/>
            <a:ext cx="236010" cy="199547"/>
          </a:xfrm>
          <a:prstGeom prst="flowChartMerg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1999885" y="2374964"/>
            <a:ext cx="4540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Plan</a:t>
            </a:r>
            <a:endParaRPr lang="en-US" sz="1200" dirty="0"/>
          </a:p>
        </p:txBody>
      </p:sp>
      <p:sp>
        <p:nvSpPr>
          <p:cNvPr id="54" name="TextBox 53"/>
          <p:cNvSpPr txBox="1"/>
          <p:nvPr/>
        </p:nvSpPr>
        <p:spPr>
          <a:xfrm>
            <a:off x="2031371" y="3784416"/>
            <a:ext cx="4540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Plan</a:t>
            </a:r>
            <a:endParaRPr lang="en-US" sz="1200" dirty="0"/>
          </a:p>
        </p:txBody>
      </p:sp>
      <p:sp>
        <p:nvSpPr>
          <p:cNvPr id="55" name="TextBox 54"/>
          <p:cNvSpPr txBox="1"/>
          <p:nvPr/>
        </p:nvSpPr>
        <p:spPr>
          <a:xfrm>
            <a:off x="2031371" y="5349273"/>
            <a:ext cx="4540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Plan</a:t>
            </a:r>
            <a:endParaRPr lang="en-US" sz="1200" dirty="0"/>
          </a:p>
        </p:txBody>
      </p:sp>
      <p:sp>
        <p:nvSpPr>
          <p:cNvPr id="56" name="TextBox 55"/>
          <p:cNvSpPr txBox="1"/>
          <p:nvPr/>
        </p:nvSpPr>
        <p:spPr>
          <a:xfrm>
            <a:off x="1546464" y="2093715"/>
            <a:ext cx="10823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Nov Release</a:t>
            </a:r>
            <a:endParaRPr lang="en-US" sz="1400" dirty="0"/>
          </a:p>
        </p:txBody>
      </p:sp>
      <p:sp>
        <p:nvSpPr>
          <p:cNvPr id="57" name="TextBox 56"/>
          <p:cNvSpPr txBox="1"/>
          <p:nvPr/>
        </p:nvSpPr>
        <p:spPr>
          <a:xfrm>
            <a:off x="1584510" y="3501977"/>
            <a:ext cx="10567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Feb Release</a:t>
            </a:r>
            <a:endParaRPr lang="en-US" sz="1400" dirty="0"/>
          </a:p>
        </p:txBody>
      </p:sp>
      <p:sp>
        <p:nvSpPr>
          <p:cNvPr id="58" name="TextBox 57"/>
          <p:cNvSpPr txBox="1"/>
          <p:nvPr/>
        </p:nvSpPr>
        <p:spPr>
          <a:xfrm>
            <a:off x="1573026" y="5070344"/>
            <a:ext cx="11089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May Release</a:t>
            </a:r>
            <a:endParaRPr lang="en-US" sz="1400" dirty="0"/>
          </a:p>
        </p:txBody>
      </p:sp>
      <p:sp>
        <p:nvSpPr>
          <p:cNvPr id="59" name="TextBox 58"/>
          <p:cNvSpPr txBox="1"/>
          <p:nvPr/>
        </p:nvSpPr>
        <p:spPr>
          <a:xfrm>
            <a:off x="1598674" y="6296965"/>
            <a:ext cx="10708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Aug Release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5975353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1" grpId="0"/>
      <p:bldP spid="32" grpId="0"/>
      <p:bldP spid="33" grpId="0"/>
      <p:bldP spid="38" grpId="0"/>
      <p:bldP spid="39" grpId="0"/>
      <p:bldP spid="44" grpId="0"/>
      <p:bldP spid="50" grpId="0" animBg="1"/>
      <p:bldP spid="51" grpId="0" animBg="1"/>
      <p:bldP spid="52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068"/>
            <a:ext cx="8229600" cy="792973"/>
          </a:xfrm>
        </p:spPr>
        <p:txBody>
          <a:bodyPr>
            <a:normAutofit/>
          </a:bodyPr>
          <a:lstStyle/>
          <a:p>
            <a:r>
              <a:rPr lang="en-US" dirty="0" smtClean="0"/>
              <a:t>Release and Iteration Planning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76B0A-27C4-4ABC-BAA0-13BA3AD1EF8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12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Isosceles Triangle 5"/>
          <p:cNvSpPr/>
          <p:nvPr/>
        </p:nvSpPr>
        <p:spPr>
          <a:xfrm rot="5400000">
            <a:off x="2944512" y="2034082"/>
            <a:ext cx="3573873" cy="2944360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001174" y="2775790"/>
            <a:ext cx="1786936" cy="14834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>
            <a:off x="1056428" y="1876749"/>
            <a:ext cx="2011708" cy="438283"/>
          </a:xfrm>
          <a:prstGeom prst="rightArrow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Features</a:t>
            </a:r>
            <a:endParaRPr lang="en-US" dirty="0"/>
          </a:p>
        </p:txBody>
      </p:sp>
      <p:sp>
        <p:nvSpPr>
          <p:cNvPr id="9" name="Right Arrow 8"/>
          <p:cNvSpPr/>
          <p:nvPr/>
        </p:nvSpPr>
        <p:spPr>
          <a:xfrm>
            <a:off x="1051482" y="2388765"/>
            <a:ext cx="2011708" cy="438283"/>
          </a:xfrm>
          <a:prstGeom prst="rightArrow">
            <a:avLst/>
          </a:prstGeom>
          <a:solidFill>
            <a:schemeClr val="tx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Technical Debt</a:t>
            </a:r>
            <a:endParaRPr lang="en-US" dirty="0"/>
          </a:p>
        </p:txBody>
      </p:sp>
      <p:sp>
        <p:nvSpPr>
          <p:cNvPr id="10" name="Right Arrow 9"/>
          <p:cNvSpPr/>
          <p:nvPr/>
        </p:nvSpPr>
        <p:spPr>
          <a:xfrm>
            <a:off x="1056428" y="2947108"/>
            <a:ext cx="2011708" cy="438283"/>
          </a:xfrm>
          <a:prstGeom prst="rightArrow">
            <a:avLst/>
          </a:prstGeom>
          <a:solidFill>
            <a:schemeClr val="accent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Architecture</a:t>
            </a:r>
            <a:endParaRPr lang="en-US" dirty="0"/>
          </a:p>
        </p:txBody>
      </p:sp>
      <p:sp>
        <p:nvSpPr>
          <p:cNvPr id="11" name="Right Arrow 10"/>
          <p:cNvSpPr/>
          <p:nvPr/>
        </p:nvSpPr>
        <p:spPr>
          <a:xfrm>
            <a:off x="1051482" y="3546845"/>
            <a:ext cx="2011708" cy="438283"/>
          </a:xfrm>
          <a:prstGeom prst="rightArrow">
            <a:avLst/>
          </a:prstGeom>
          <a:solidFill>
            <a:schemeClr val="accent3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Use cases</a:t>
            </a:r>
            <a:endParaRPr lang="en-US" dirty="0"/>
          </a:p>
        </p:txBody>
      </p:sp>
      <p:sp>
        <p:nvSpPr>
          <p:cNvPr id="12" name="Right Arrow 11"/>
          <p:cNvSpPr/>
          <p:nvPr/>
        </p:nvSpPr>
        <p:spPr>
          <a:xfrm>
            <a:off x="1056428" y="4137528"/>
            <a:ext cx="2011708" cy="438283"/>
          </a:xfrm>
          <a:prstGeom prst="rightArrow">
            <a:avLst/>
          </a:prstGeom>
          <a:solidFill>
            <a:schemeClr val="accent4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Performance</a:t>
            </a:r>
            <a:endParaRPr lang="en-US" dirty="0"/>
          </a:p>
        </p:txBody>
      </p:sp>
      <p:sp>
        <p:nvSpPr>
          <p:cNvPr id="13" name="Right Arrow 12"/>
          <p:cNvSpPr/>
          <p:nvPr/>
        </p:nvSpPr>
        <p:spPr>
          <a:xfrm>
            <a:off x="1051482" y="4728211"/>
            <a:ext cx="2011708" cy="438283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Bugs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7574811" y="2546097"/>
            <a:ext cx="236011" cy="38702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7574811" y="2933123"/>
            <a:ext cx="236011" cy="171318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7574811" y="3104441"/>
            <a:ext cx="236011" cy="43828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7574811" y="3542723"/>
            <a:ext cx="236011" cy="323155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7574811" y="3865878"/>
            <a:ext cx="236011" cy="428982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7574811" y="4294860"/>
            <a:ext cx="236011" cy="171318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1461022" y="1449704"/>
            <a:ext cx="1095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“Backlog”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7139285" y="1876749"/>
            <a:ext cx="11484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Prioritized</a:t>
            </a:r>
          </a:p>
          <a:p>
            <a:pPr algn="ctr"/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1727299" y="4095324"/>
            <a:ext cx="57424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/>
              <a:t>…</a:t>
            </a:r>
            <a:endParaRPr lang="en-US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3989405" y="5156021"/>
            <a:ext cx="469739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err="1" smtClean="0"/>
              <a:t>Jira</a:t>
            </a:r>
            <a:endParaRPr lang="en-US" sz="3600" dirty="0" smtClean="0"/>
          </a:p>
          <a:p>
            <a:pPr algn="ctr"/>
            <a:r>
              <a:rPr lang="en-US" sz="3600" dirty="0" smtClean="0"/>
              <a:t>Database and Workflow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1626704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/>
      <p:bldP spid="21" grpId="0"/>
      <p:bldP spid="22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Tracking Release 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Jira</a:t>
            </a:r>
            <a:r>
              <a:rPr lang="en-US" dirty="0" smtClean="0"/>
              <a:t> – issues tracking, workflow</a:t>
            </a:r>
          </a:p>
          <a:p>
            <a:r>
              <a:rPr lang="en-US" dirty="0" smtClean="0"/>
              <a:t>Hierarchy of </a:t>
            </a:r>
            <a:r>
              <a:rPr lang="en-US" dirty="0" err="1" smtClean="0"/>
              <a:t>Jira</a:t>
            </a:r>
            <a:r>
              <a:rPr lang="en-US" dirty="0" smtClean="0"/>
              <a:t> issues</a:t>
            </a:r>
          </a:p>
          <a:p>
            <a:pPr lvl="1"/>
            <a:r>
              <a:rPr lang="en-US" dirty="0" smtClean="0"/>
              <a:t>Epic – work happening throughout a release</a:t>
            </a:r>
          </a:p>
          <a:p>
            <a:pPr lvl="2"/>
            <a:r>
              <a:rPr lang="en-US" dirty="0" smtClean="0"/>
              <a:t>Stories – work that fits in a sprint</a:t>
            </a:r>
          </a:p>
          <a:p>
            <a:pPr lvl="3"/>
            <a:r>
              <a:rPr lang="en-US" dirty="0" smtClean="0"/>
              <a:t>Tasks – work that is done in 1-2 days</a:t>
            </a:r>
          </a:p>
          <a:p>
            <a:r>
              <a:rPr lang="en-US" dirty="0" smtClean="0"/>
              <a:t>See wiki for more details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460933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ON.Lab</a:t>
            </a:r>
            <a:r>
              <a:rPr lang="en-US" dirty="0" smtClean="0"/>
              <a:t> uses a version of Agile Scrum</a:t>
            </a:r>
          </a:p>
          <a:p>
            <a:pPr lvl="1"/>
            <a:r>
              <a:rPr lang="en-US" dirty="0" smtClean="0"/>
              <a:t>3 month releases, 3 week iterations</a:t>
            </a:r>
          </a:p>
          <a:p>
            <a:r>
              <a:rPr lang="en-US" dirty="0" smtClean="0"/>
              <a:t>People unfamiliar with agile, will find it different (and </a:t>
            </a:r>
            <a:r>
              <a:rPr lang="en-US" dirty="0" smtClean="0"/>
              <a:t>initially </a:t>
            </a:r>
            <a:r>
              <a:rPr lang="en-US" dirty="0" smtClean="0"/>
              <a:t>uncomfortable</a:t>
            </a:r>
            <a:r>
              <a:rPr lang="en-US" dirty="0" smtClean="0"/>
              <a:t>)</a:t>
            </a:r>
          </a:p>
          <a:p>
            <a:r>
              <a:rPr lang="en-US" dirty="0" smtClean="0"/>
              <a:t>We </a:t>
            </a:r>
            <a:r>
              <a:rPr lang="en-US" dirty="0" smtClean="0"/>
              <a:t>all </a:t>
            </a:r>
            <a:r>
              <a:rPr lang="en-US" dirty="0" smtClean="0"/>
              <a:t>work together to learn and </a:t>
            </a:r>
            <a:r>
              <a:rPr lang="en-US" dirty="0" smtClean="0"/>
              <a:t>improve</a:t>
            </a:r>
          </a:p>
          <a:p>
            <a:r>
              <a:rPr lang="en-US" dirty="0" smtClean="0"/>
              <a:t>Watch this 10 minute video</a:t>
            </a:r>
          </a:p>
          <a:p>
            <a:pPr lvl="1"/>
            <a:r>
              <a:rPr lang="en-US" dirty="0"/>
              <a:t>https://</a:t>
            </a:r>
            <a:r>
              <a:rPr lang="en-US" dirty="0" err="1"/>
              <a:t>www.youtube.com</a:t>
            </a:r>
            <a:r>
              <a:rPr lang="en-US" dirty="0"/>
              <a:t>/user/</a:t>
            </a:r>
            <a:r>
              <a:rPr lang="en-US" dirty="0" err="1"/>
              <a:t>axosoft?v</a:t>
            </a:r>
            <a:r>
              <a:rPr lang="en-US" dirty="0"/>
              <a:t>=</a:t>
            </a:r>
            <a:r>
              <a:rPr lang="en-US" dirty="0" smtClean="0"/>
              <a:t>XU0llRltyFM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76B0A-27C4-4ABC-BAA0-13BA3AD1EF8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013707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waterfall?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 bwMode="auto">
          <a:xfrm>
            <a:off x="618761" y="1938435"/>
            <a:ext cx="1944216" cy="388843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2296" tIns="41148" rIns="82296" bIns="41148" numCol="1" spcCol="0" rtlCol="0" anchor="t" anchorCtr="0" compatLnSpc="1">
            <a:prstTxWarp prst="textNoShape">
              <a:avLst/>
            </a:prstTxWarp>
          </a:bodyPr>
          <a:lstStyle/>
          <a:p>
            <a:pPr algn="ctr" defTabSz="822960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000000"/>
                </a:solidFill>
                <a:latin typeface="Gill Sans" pitchFamily="80" charset="0"/>
                <a:ea typeface="ヒラギノ角ゴ Pro W3" pitchFamily="80" charset="-128"/>
                <a:sym typeface="Gill Sans" pitchFamily="80" charset="0"/>
              </a:rPr>
              <a:t>Requirements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2562977" y="1938435"/>
            <a:ext cx="1944216" cy="388843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2296" tIns="41148" rIns="82296" bIns="41148" numCol="1" spcCol="0" rtlCol="0" anchor="t" anchorCtr="0" compatLnSpc="1">
            <a:prstTxWarp prst="textNoShape">
              <a:avLst/>
            </a:prstTxWarp>
          </a:bodyPr>
          <a:lstStyle/>
          <a:p>
            <a:pPr algn="ctr" defTabSz="822960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000000"/>
                </a:solidFill>
                <a:latin typeface="Gill Sans" pitchFamily="80" charset="0"/>
                <a:ea typeface="ヒラギノ角ゴ Pro W3" pitchFamily="80" charset="-128"/>
                <a:sym typeface="Gill Sans" pitchFamily="80" charset="0"/>
              </a:rPr>
              <a:t>Design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4507193" y="1938435"/>
            <a:ext cx="1944216" cy="388843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2296" tIns="41148" rIns="82296" bIns="41148" numCol="1" spcCol="0" rtlCol="0" anchor="t" anchorCtr="0" compatLnSpc="1">
            <a:prstTxWarp prst="textNoShape">
              <a:avLst/>
            </a:prstTxWarp>
          </a:bodyPr>
          <a:lstStyle/>
          <a:p>
            <a:pPr algn="ctr" defTabSz="822960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latin typeface="Gill Sans" pitchFamily="80" charset="0"/>
                <a:ea typeface="ヒラギノ角ゴ Pro W3" pitchFamily="80" charset="-128"/>
                <a:sym typeface="Gill Sans" pitchFamily="80" charset="0"/>
              </a:rPr>
              <a:t>Develop</a:t>
            </a:r>
            <a:endParaRPr lang="en-US" dirty="0">
              <a:solidFill>
                <a:srgbClr val="000000"/>
              </a:solidFill>
              <a:latin typeface="Gill Sans" pitchFamily="80" charset="0"/>
              <a:ea typeface="ヒラギノ角ゴ Pro W3" pitchFamily="80" charset="-128"/>
              <a:sym typeface="Gill Sans" pitchFamily="80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6451409" y="1938435"/>
            <a:ext cx="1944216" cy="388843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2296" tIns="41148" rIns="82296" bIns="41148" numCol="1" spcCol="0" rtlCol="0" anchor="t" anchorCtr="0" compatLnSpc="1">
            <a:prstTxWarp prst="textNoShape">
              <a:avLst/>
            </a:prstTxWarp>
          </a:bodyPr>
          <a:lstStyle/>
          <a:p>
            <a:pPr algn="ctr" defTabSz="822960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latin typeface="Gill Sans" pitchFamily="80" charset="0"/>
                <a:ea typeface="ヒラギノ角ゴ Pro W3" pitchFamily="80" charset="-128"/>
                <a:sym typeface="Gill Sans" pitchFamily="80" charset="0"/>
              </a:rPr>
              <a:t>Test</a:t>
            </a:r>
            <a:endParaRPr lang="en-US" dirty="0">
              <a:solidFill>
                <a:srgbClr val="000000"/>
              </a:solidFill>
              <a:latin typeface="Gill Sans" pitchFamily="80" charset="0"/>
              <a:ea typeface="ヒラギノ角ゴ Pro W3" pitchFamily="80" charset="-128"/>
              <a:sym typeface="Gill Sans" pitchFamily="80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87620" y="3364193"/>
            <a:ext cx="399511" cy="360099"/>
          </a:xfrm>
          <a:prstGeom prst="rect">
            <a:avLst/>
          </a:prstGeom>
          <a:noFill/>
        </p:spPr>
        <p:txBody>
          <a:bodyPr wrap="none" lIns="82296" tIns="41148" rIns="82296" bIns="41148" rtlCol="0">
            <a:spAutoFit/>
          </a:bodyPr>
          <a:lstStyle/>
          <a:p>
            <a:r>
              <a:rPr lang="en-US" dirty="0" smtClean="0"/>
              <a:t>Or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 bwMode="auto">
          <a:xfrm>
            <a:off x="748375" y="3688229"/>
            <a:ext cx="1944216" cy="388843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2296" tIns="41148" rIns="82296" bIns="41148" numCol="1" spcCol="0" rtlCol="0" anchor="t" anchorCtr="0" compatLnSpc="1">
            <a:prstTxWarp prst="textNoShape">
              <a:avLst/>
            </a:prstTxWarp>
          </a:bodyPr>
          <a:lstStyle/>
          <a:p>
            <a:pPr algn="ctr" defTabSz="822960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000000"/>
                </a:solidFill>
                <a:latin typeface="Gill Sans" pitchFamily="80" charset="0"/>
                <a:ea typeface="ヒラギノ角ゴ Pro W3" pitchFamily="80" charset="-128"/>
                <a:sym typeface="Gill Sans" pitchFamily="80" charset="0"/>
              </a:rPr>
              <a:t>Requirements</a:t>
            </a:r>
          </a:p>
        </p:txBody>
      </p:sp>
      <p:sp>
        <p:nvSpPr>
          <p:cNvPr id="12" name="Rectangle 11"/>
          <p:cNvSpPr/>
          <p:nvPr/>
        </p:nvSpPr>
        <p:spPr bwMode="auto">
          <a:xfrm>
            <a:off x="2174134" y="4206687"/>
            <a:ext cx="1944216" cy="388843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2296" tIns="41148" rIns="82296" bIns="41148" numCol="1" spcCol="0" rtlCol="0" anchor="t" anchorCtr="0" compatLnSpc="1">
            <a:prstTxWarp prst="textNoShape">
              <a:avLst/>
            </a:prstTxWarp>
          </a:bodyPr>
          <a:lstStyle/>
          <a:p>
            <a:pPr algn="ctr" defTabSz="822960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000000"/>
                </a:solidFill>
                <a:latin typeface="Gill Sans" pitchFamily="80" charset="0"/>
                <a:ea typeface="ヒラギノ角ゴ Pro W3" pitchFamily="80" charset="-128"/>
                <a:sym typeface="Gill Sans" pitchFamily="80" charset="0"/>
              </a:rPr>
              <a:t>Design</a:t>
            </a:r>
          </a:p>
        </p:txBody>
      </p:sp>
      <p:sp>
        <p:nvSpPr>
          <p:cNvPr id="13" name="Rectangle 12"/>
          <p:cNvSpPr/>
          <p:nvPr/>
        </p:nvSpPr>
        <p:spPr bwMode="auto">
          <a:xfrm>
            <a:off x="3664699" y="4789951"/>
            <a:ext cx="1944216" cy="388843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2296" tIns="41148" rIns="82296" bIns="41148" numCol="1" spcCol="0" rtlCol="0" anchor="t" anchorCtr="0" compatLnSpc="1">
            <a:prstTxWarp prst="textNoShape">
              <a:avLst/>
            </a:prstTxWarp>
          </a:bodyPr>
          <a:lstStyle/>
          <a:p>
            <a:pPr algn="ctr" defTabSz="822960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latin typeface="Gill Sans" pitchFamily="80" charset="0"/>
                <a:ea typeface="ヒラギノ角ゴ Pro W3" pitchFamily="80" charset="-128"/>
                <a:sym typeface="Gill Sans" pitchFamily="80" charset="0"/>
              </a:rPr>
              <a:t>Develop</a:t>
            </a:r>
            <a:endParaRPr lang="en-US" dirty="0">
              <a:solidFill>
                <a:srgbClr val="000000"/>
              </a:solidFill>
              <a:latin typeface="Gill Sans" pitchFamily="80" charset="0"/>
              <a:ea typeface="ヒラギノ角ゴ Pro W3" pitchFamily="80" charset="-128"/>
              <a:sym typeface="Gill Sans" pitchFamily="80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5090458" y="5373216"/>
            <a:ext cx="1944216" cy="388843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2296" tIns="41148" rIns="82296" bIns="41148" numCol="1" spcCol="0" rtlCol="0" anchor="t" anchorCtr="0" compatLnSpc="1">
            <a:prstTxWarp prst="textNoShape">
              <a:avLst/>
            </a:prstTxWarp>
          </a:bodyPr>
          <a:lstStyle/>
          <a:p>
            <a:pPr algn="ctr" defTabSz="822960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latin typeface="Gill Sans" pitchFamily="80" charset="0"/>
                <a:ea typeface="ヒラギノ角ゴ Pro W3" pitchFamily="80" charset="-128"/>
                <a:sym typeface="Gill Sans" pitchFamily="80" charset="0"/>
              </a:rPr>
              <a:t>Test</a:t>
            </a:r>
            <a:endParaRPr lang="en-US" dirty="0">
              <a:solidFill>
                <a:srgbClr val="000000"/>
              </a:solidFill>
              <a:latin typeface="Gill Sans" pitchFamily="80" charset="0"/>
              <a:ea typeface="ヒラギノ角ゴ Pro W3" pitchFamily="80" charset="-128"/>
              <a:sym typeface="Gill Sans" pitchFamily="80" charset="0"/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618761" y="6405217"/>
            <a:ext cx="777686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160978" y="6019944"/>
            <a:ext cx="6924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3321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Assertion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cannot precisely anticipate</a:t>
            </a:r>
          </a:p>
          <a:p>
            <a:pPr lvl="1"/>
            <a:r>
              <a:rPr lang="en-US" dirty="0" smtClean="0"/>
              <a:t>Our users’ requirements</a:t>
            </a:r>
          </a:p>
          <a:p>
            <a:pPr lvl="1"/>
            <a:r>
              <a:rPr lang="en-US" dirty="0" smtClean="0"/>
              <a:t>How long it takes to develop a feature or system</a:t>
            </a:r>
          </a:p>
          <a:p>
            <a:pPr lvl="1"/>
            <a:r>
              <a:rPr lang="en-US" dirty="0" smtClean="0"/>
              <a:t>Which design will be best</a:t>
            </a:r>
          </a:p>
          <a:p>
            <a:pPr lvl="1"/>
            <a:r>
              <a:rPr lang="en-US" dirty="0" smtClean="0"/>
              <a:t>What tasks are needed to develop a feature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51E42-1F80-4632-A0F5-BFB6D0E1817F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8483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67194" y="127000"/>
            <a:ext cx="7583487" cy="1044575"/>
          </a:xfrm>
        </p:spPr>
        <p:txBody>
          <a:bodyPr/>
          <a:lstStyle/>
          <a:p>
            <a:r>
              <a:rPr lang="en-US" dirty="0" smtClean="0"/>
              <a:t>The cone of uncertainty</a:t>
            </a:r>
            <a:endParaRPr lang="en-US" dirty="0"/>
          </a:p>
        </p:txBody>
      </p:sp>
      <p:pic>
        <p:nvPicPr>
          <p:cNvPr id="5" name="Picture 4" descr="Screen Shot 2014-05-19 at 4.22.4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762" y="1482487"/>
            <a:ext cx="7010400" cy="51181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58762" y="6323588"/>
            <a:ext cx="43670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From the book </a:t>
            </a:r>
            <a:r>
              <a:rPr lang="en-US" sz="1200" b="1" i="1" dirty="0" smtClean="0"/>
              <a:t>Agile Estimating and Planning </a:t>
            </a:r>
            <a:r>
              <a:rPr lang="en-US" sz="1200" dirty="0" smtClean="0"/>
              <a:t>by Mike Cohn</a:t>
            </a:r>
            <a:endParaRPr lang="en-US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655786" y="3600998"/>
            <a:ext cx="1060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 weeks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655786" y="5103700"/>
            <a:ext cx="943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 weeks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655786" y="2073364"/>
            <a:ext cx="1060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16 weeks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7900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6455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Principles behind Agile</a:t>
            </a:r>
            <a:endParaRPr lang="en-US" dirty="0"/>
          </a:p>
        </p:txBody>
      </p:sp>
      <p:pic>
        <p:nvPicPr>
          <p:cNvPr id="4" name="Picture 3" descr="Screen Shot 2015-01-12 at 10.17.14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00857"/>
            <a:ext cx="9144000" cy="5510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6893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6455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Principles behind Agile</a:t>
            </a:r>
            <a:endParaRPr lang="en-US" dirty="0"/>
          </a:p>
        </p:txBody>
      </p:sp>
      <p:pic>
        <p:nvPicPr>
          <p:cNvPr id="2" name="Picture 1" descr="Screen Shot 2015-01-12 at 10.17.38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45068"/>
            <a:ext cx="9144000" cy="4886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4100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4-05-20 at 12.47.3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954" y="767371"/>
            <a:ext cx="8172174" cy="5301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3791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4-05-19 at 4.30.3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306" y="618468"/>
            <a:ext cx="8503478" cy="5557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076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</a:t>
            </a:r>
            <a:r>
              <a:rPr lang="en-US" dirty="0" smtClean="0"/>
              <a:t>ifferences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Team is cross functional – artifacts are not handed off between functional groups</a:t>
            </a:r>
          </a:p>
          <a:p>
            <a:r>
              <a:rPr lang="en-US" dirty="0" smtClean="0"/>
              <a:t>Team works in short iterations of 2-4 weeks – not in long periods of months or years.</a:t>
            </a:r>
          </a:p>
          <a:p>
            <a:r>
              <a:rPr lang="en-US" dirty="0" smtClean="0"/>
              <a:t>Working code is delivered every iteration. Not just at the end.</a:t>
            </a:r>
          </a:p>
          <a:p>
            <a:r>
              <a:rPr lang="en-US" dirty="0" smtClean="0"/>
              <a:t>Planning is done every iteration, not just at the beginning.</a:t>
            </a:r>
          </a:p>
          <a:p>
            <a:r>
              <a:rPr lang="en-US" dirty="0" smtClean="0"/>
              <a:t>Requirements change over time and are not set in stone at the beginning.</a:t>
            </a:r>
          </a:p>
          <a:p>
            <a:r>
              <a:rPr lang="en-US" dirty="0" smtClean="0"/>
              <a:t>Customers are continually involved in the cycle, not just in beta and the end.</a:t>
            </a:r>
          </a:p>
          <a:p>
            <a:r>
              <a:rPr lang="en-US" dirty="0" smtClean="0"/>
              <a:t>Less documentation</a:t>
            </a:r>
          </a:p>
          <a:p>
            <a:r>
              <a:rPr lang="en-US" dirty="0" smtClean="0"/>
              <a:t>More “shoot first, aim later”</a:t>
            </a:r>
          </a:p>
          <a:p>
            <a:r>
              <a:rPr lang="en-US" dirty="0" smtClean="0"/>
              <a:t>Less pretense of long term foresight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6889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NLABMessagingv1">
  <a:themeElements>
    <a:clrScheme name="Custom 1">
      <a:dk1>
        <a:sysClr val="windowText" lastClr="000000"/>
      </a:dk1>
      <a:lt1>
        <a:sysClr val="window" lastClr="FFFFFF"/>
      </a:lt1>
      <a:dk2>
        <a:srgbClr val="333333"/>
      </a:dk2>
      <a:lt2>
        <a:srgbClr val="CCCCCC"/>
      </a:lt2>
      <a:accent1>
        <a:srgbClr val="990000"/>
      </a:accent1>
      <a:accent2>
        <a:srgbClr val="580101"/>
      </a:accent2>
      <a:accent3>
        <a:srgbClr val="E94A00"/>
      </a:accent3>
      <a:accent4>
        <a:srgbClr val="EB8F00"/>
      </a:accent4>
      <a:accent5>
        <a:srgbClr val="003399"/>
      </a:accent5>
      <a:accent6>
        <a:srgbClr val="666666"/>
      </a:accent6>
      <a:hlink>
        <a:srgbClr val="D01010"/>
      </a:hlink>
      <a:folHlink>
        <a:srgbClr val="E6682E"/>
      </a:folHlink>
    </a:clrScheme>
    <a:fontScheme name="Plaza">
      <a:maj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Plaza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5000"/>
              </a:schemeClr>
            </a:gs>
            <a:gs pos="100000">
              <a:schemeClr val="phClr">
                <a:tint val="10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0000"/>
                <a:satMod val="120000"/>
              </a:schemeClr>
            </a:gs>
            <a:gs pos="35000">
              <a:schemeClr val="phClr">
                <a:shade val="100000"/>
                <a:satMod val="150000"/>
              </a:schemeClr>
            </a:gs>
            <a:gs pos="70000">
              <a:schemeClr val="phClr">
                <a:tint val="100000"/>
                <a:shade val="100000"/>
                <a:satMod val="200000"/>
                <a:greenMod val="100000"/>
              </a:schemeClr>
            </a:gs>
            <a:gs pos="100000">
              <a:schemeClr val="phClr">
                <a:tint val="100000"/>
                <a:shade val="100000"/>
                <a:satMod val="250000"/>
                <a:greenMod val="100000"/>
              </a:schemeClr>
            </a:gs>
          </a:gsLst>
          <a:lin ang="162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190500" dist="63500" dir="5400000">
              <a:srgbClr val="FFFFFF">
                <a:alpha val="65000"/>
              </a:srgbClr>
            </a:innerShdw>
          </a:effectLst>
          <a:scene3d>
            <a:camera prst="orthographicFront">
              <a:rot lat="0" lon="0" rev="0"/>
            </a:camera>
            <a:lightRig rig="twoPt" dir="r">
              <a:rot lat="0" lon="0" rev="6000000"/>
            </a:lightRig>
          </a:scene3d>
          <a:sp3d prstMaterial="matte">
            <a:bevelT w="0" h="0" prst="relaxedInset"/>
          </a:sp3d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88900" dist="38100" dir="6600000" sx="101000" sy="101000" rotWithShape="0">
              <a:srgbClr val="000000">
                <a:alpha val="50000"/>
              </a:srgbClr>
            </a:outerShdw>
          </a:effectLst>
          <a:scene3d>
            <a:camera prst="perspectiveFront" fov="3000000"/>
            <a:lightRig rig="morning" dir="tl">
              <a:rot lat="0" lon="0" rev="1800000"/>
            </a:lightRig>
          </a:scene3d>
          <a:sp3d contourW="38100" prstMaterial="softEdge">
            <a:bevelT w="25400" h="38100"/>
            <a:contourClr>
              <a:schemeClr val="phClr">
                <a:tint val="6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9314</TotalTime>
  <Words>429</Words>
  <Application>Microsoft Macintosh PowerPoint</Application>
  <PresentationFormat>On-screen Show (4:3)</PresentationFormat>
  <Paragraphs>133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Office Theme</vt:lpstr>
      <vt:lpstr>1_ONLABMessagingv1</vt:lpstr>
      <vt:lpstr>PowerPoint Presentation</vt:lpstr>
      <vt:lpstr>What is waterfall?</vt:lpstr>
      <vt:lpstr>Assertion</vt:lpstr>
      <vt:lpstr>The cone of uncertainty</vt:lpstr>
      <vt:lpstr>Principles behind Agile</vt:lpstr>
      <vt:lpstr>Principles behind Agile</vt:lpstr>
      <vt:lpstr>PowerPoint Presentation</vt:lpstr>
      <vt:lpstr>PowerPoint Presentation</vt:lpstr>
      <vt:lpstr>Differences</vt:lpstr>
      <vt:lpstr>Real World Example</vt:lpstr>
      <vt:lpstr>Release Model</vt:lpstr>
      <vt:lpstr>Release and Iteration Planning</vt:lpstr>
      <vt:lpstr>Tracking Release Content</vt:lpstr>
      <vt:lpstr>Summary</vt:lpstr>
    </vt:vector>
  </TitlesOfParts>
  <Company>ON.LAB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ONOS Positioning</dc:title>
  <dc:creator>Prajakta Joshi</dc:creator>
  <cp:lastModifiedBy>Bill Snow</cp:lastModifiedBy>
  <cp:revision>1692</cp:revision>
  <cp:lastPrinted>2014-10-12T15:49:23Z</cp:lastPrinted>
  <dcterms:created xsi:type="dcterms:W3CDTF">2014-10-01T18:11:21Z</dcterms:created>
  <dcterms:modified xsi:type="dcterms:W3CDTF">2015-01-13T17:19:22Z</dcterms:modified>
</cp:coreProperties>
</file>