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notesMasterIdLst>
    <p:notesMasterId r:id="rId9"/>
  </p:notesMasterIdLst>
  <p:sldIdLst>
    <p:sldId id="450" r:id="rId2"/>
    <p:sldId id="449" r:id="rId3"/>
    <p:sldId id="451" r:id="rId4"/>
    <p:sldId id="452" r:id="rId5"/>
    <p:sldId id="453" r:id="rId6"/>
    <p:sldId id="454" r:id="rId7"/>
    <p:sldId id="455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000"/>
    <a:srgbClr val="4D4D4D"/>
    <a:srgbClr val="4FE3D1"/>
    <a:srgbClr val="FA4C4C"/>
    <a:srgbClr val="E5FF47"/>
    <a:srgbClr val="FFE2F9"/>
    <a:srgbClr val="CCE0F2"/>
    <a:srgbClr val="BAF8FE"/>
    <a:srgbClr val="41719C"/>
    <a:srgbClr val="FFABE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518" autoAdjust="0"/>
    <p:restoredTop sz="93931" autoAdjust="0"/>
  </p:normalViewPr>
  <p:slideViewPr>
    <p:cSldViewPr snapToGrid="0">
      <p:cViewPr varScale="1">
        <p:scale>
          <a:sx n="87" d="100"/>
          <a:sy n="87" d="100"/>
        </p:scale>
        <p:origin x="82" y="9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557142-138E-4340-A0CF-A57BCF49CA1B}" type="datetimeFigureOut">
              <a:rPr lang="en-IN" smtClean="0"/>
              <a:t>13-06-2023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43B575-6F15-4C1E-A395-2875AE9B1409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1610686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부제목 2"/>
          <p:cNvSpPr>
            <a:spLocks noGrp="1"/>
          </p:cNvSpPr>
          <p:nvPr>
            <p:ph type="subTitle" idx="1" hasCustomPrompt="1"/>
          </p:nvPr>
        </p:nvSpPr>
        <p:spPr>
          <a:xfrm>
            <a:off x="4559830" y="5415608"/>
            <a:ext cx="30723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buNone/>
              <a:defRPr kumimoji="1" lang="ko-KR" altLang="en-US" sz="2400" b="0" spc="-180" dirty="0">
                <a:ln w="11430"/>
                <a:solidFill>
                  <a:schemeClr val="tx2"/>
                </a:solidFill>
                <a:effectLst/>
                <a:latin typeface="Arial" panose="020B0604020202020204" pitchFamily="34" charset="0"/>
                <a:ea typeface="삼성고딕 L" panose="020B0600000000000000" pitchFamily="50" charset="-127"/>
                <a:cs typeface="Arial" panose="020B0604020202020204" pitchFamily="34" charset="0"/>
              </a:defRPr>
            </a:lvl1pPr>
          </a:lstStyle>
          <a:p>
            <a:pPr marL="0" lvl="0" algn="ctr"/>
            <a:r>
              <a:rPr lang="en-US" altLang="ko-KR" dirty="0" smtClean="0"/>
              <a:t>2016. 01. 11</a:t>
            </a:r>
          </a:p>
        </p:txBody>
      </p:sp>
      <p:sp>
        <p:nvSpPr>
          <p:cNvPr id="2" name="제목 1"/>
          <p:cNvSpPr>
            <a:spLocks noGrp="1"/>
          </p:cNvSpPr>
          <p:nvPr>
            <p:ph type="ctrTitle" hasCustomPrompt="1"/>
          </p:nvPr>
        </p:nvSpPr>
        <p:spPr>
          <a:xfrm>
            <a:off x="914400" y="2708920"/>
            <a:ext cx="10363200" cy="1872208"/>
          </a:xfrm>
          <a:prstGeom prst="rect">
            <a:avLst/>
          </a:prstGeom>
        </p:spPr>
        <p:txBody>
          <a:bodyPr/>
          <a:lstStyle>
            <a:lvl1pPr>
              <a:defRPr kumimoji="1" lang="ko-KR" altLang="en-US" sz="4800" b="1" kern="1200" spc="-180" baseline="0" dirty="0" smtClean="0">
                <a:ln w="11430"/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삼성긴고딕 Regular" panose="020B0600000101010101" pitchFamily="50" charset="-127"/>
                <a:cs typeface="Arial" panose="020B0604020202020204" pitchFamily="34" charset="0"/>
              </a:defRPr>
            </a:lvl1pPr>
          </a:lstStyle>
          <a:p>
            <a:r>
              <a:rPr lang="en-US" altLang="ko-KR" dirty="0" smtClean="0"/>
              <a:t>Master Title</a:t>
            </a:r>
            <a:endParaRPr lang="ko-KR" altLang="en-US" dirty="0"/>
          </a:p>
        </p:txBody>
      </p:sp>
      <p:pic>
        <p:nvPicPr>
          <p:cNvPr id="5" name="Picture 13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794930" y="283916"/>
            <a:ext cx="1134718" cy="14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252344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구역 머리글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hasCustomPrompt="1"/>
          </p:nvPr>
        </p:nvSpPr>
        <p:spPr>
          <a:xfrm>
            <a:off x="914400" y="834164"/>
            <a:ext cx="10363200" cy="136207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31750" prstMaterial="matte">
              <a:bevelT w="0" h="50800" prst="artDeco"/>
              <a:contourClr>
                <a:schemeClr val="accent2">
                  <a:tint val="20000"/>
                </a:schemeClr>
              </a:contourClr>
            </a:sp3d>
          </a:bodyPr>
          <a:lstStyle>
            <a:lvl1pPr>
              <a:defRPr kumimoji="1" lang="ko-KR" altLang="en-US" sz="4400" b="1" spc="-180" dirty="0">
                <a:ln w="11430"/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삼성긴고딕OTF Medium" pitchFamily="34" charset="-127"/>
                <a:cs typeface="Arial" panose="020B0604020202020204" pitchFamily="34" charset="0"/>
              </a:defRPr>
            </a:lvl1pPr>
          </a:lstStyle>
          <a:p>
            <a:pPr marL="0" lvl="0" fontAlgn="base">
              <a:spcAft>
                <a:spcPct val="0"/>
              </a:spcAft>
            </a:pPr>
            <a:r>
              <a:rPr lang="en-US" altLang="ko-KR" dirty="0" smtClean="0"/>
              <a:t>Master Title</a:t>
            </a:r>
            <a:endParaRPr lang="ko-KR" altLang="en-US" dirty="0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 hasCustomPrompt="1"/>
          </p:nvPr>
        </p:nvSpPr>
        <p:spPr>
          <a:xfrm>
            <a:off x="2597158" y="2627930"/>
            <a:ext cx="8182646" cy="752034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t"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31750" prstMaterial="matte">
              <a:bevelT w="0" h="50800" prst="artDeco"/>
              <a:contourClr>
                <a:schemeClr val="accent2">
                  <a:tint val="20000"/>
                </a:schemeClr>
              </a:contourClr>
            </a:sp3d>
          </a:bodyPr>
          <a:lstStyle>
            <a:lvl1pPr marL="0" indent="0">
              <a:buNone/>
              <a:defRPr kumimoji="1" lang="ko-KR" altLang="en-US" sz="2600" b="1" dirty="0" smtClean="0">
                <a:ln w="11430"/>
                <a:effectLst/>
                <a:latin typeface="Arial" panose="020B0604020202020204" pitchFamily="34" charset="0"/>
                <a:ea typeface="삼성긴고딕OTF Regular" pitchFamily="34" charset="-127"/>
                <a:cs typeface="Arial" panose="020B0604020202020204" pitchFamily="34" charset="0"/>
              </a:defRPr>
            </a:lvl1pPr>
          </a:lstStyle>
          <a:p>
            <a:pPr marL="457200" lvl="0" indent="-4572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AutoNum type="arabicPeriod"/>
            </a:pPr>
            <a:r>
              <a:rPr lang="en-US" altLang="ko-KR" dirty="0" smtClean="0"/>
              <a:t>Master Text (Arial 26)</a:t>
            </a:r>
            <a:endParaRPr lang="ko-KR" altLang="en-US" dirty="0" smtClean="0"/>
          </a:p>
        </p:txBody>
      </p:sp>
      <p:sp>
        <p:nvSpPr>
          <p:cNvPr id="38" name="텍스트 개체 틀 2"/>
          <p:cNvSpPr>
            <a:spLocks noGrp="1"/>
          </p:cNvSpPr>
          <p:nvPr>
            <p:ph type="body" idx="10" hasCustomPrompt="1"/>
          </p:nvPr>
        </p:nvSpPr>
        <p:spPr>
          <a:xfrm>
            <a:off x="2607395" y="3432543"/>
            <a:ext cx="8182646" cy="752034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t"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31750" prstMaterial="matte">
              <a:bevelT w="0" h="50800" prst="artDeco"/>
              <a:contourClr>
                <a:schemeClr val="accent2">
                  <a:tint val="20000"/>
                </a:schemeClr>
              </a:contourClr>
            </a:sp3d>
          </a:bodyPr>
          <a:lstStyle>
            <a:lvl1pPr marL="0" indent="0">
              <a:buNone/>
              <a:defRPr kumimoji="1" lang="ko-KR" altLang="en-US" sz="2600" b="1" dirty="0" smtClean="0">
                <a:ln w="11430"/>
                <a:effectLst/>
                <a:latin typeface="Arial" panose="020B0604020202020204" pitchFamily="34" charset="0"/>
                <a:ea typeface="삼성긴고딕OTF Regular" pitchFamily="34" charset="-127"/>
                <a:cs typeface="Arial" panose="020B0604020202020204" pitchFamily="34" charset="0"/>
              </a:defRPr>
            </a:lvl1pPr>
          </a:lstStyle>
          <a:p>
            <a:pPr marL="457200" lvl="0" indent="-4572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AutoNum type="arabicPeriod"/>
            </a:pPr>
            <a:r>
              <a:rPr lang="en-US" altLang="ko-KR" dirty="0" smtClean="0"/>
              <a:t>Master Text </a:t>
            </a:r>
            <a:endParaRPr lang="ko-KR" altLang="en-US" dirty="0" smtClean="0"/>
          </a:p>
        </p:txBody>
      </p:sp>
      <p:sp>
        <p:nvSpPr>
          <p:cNvPr id="39" name="텍스트 개체 틀 2"/>
          <p:cNvSpPr>
            <a:spLocks noGrp="1"/>
          </p:cNvSpPr>
          <p:nvPr>
            <p:ph type="body" idx="11" hasCustomPrompt="1"/>
          </p:nvPr>
        </p:nvSpPr>
        <p:spPr>
          <a:xfrm>
            <a:off x="2618897" y="4243890"/>
            <a:ext cx="8182646" cy="752034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t"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31750" prstMaterial="matte">
              <a:bevelT w="0" h="50800" prst="artDeco"/>
              <a:contourClr>
                <a:schemeClr val="accent2">
                  <a:tint val="20000"/>
                </a:schemeClr>
              </a:contourClr>
            </a:sp3d>
          </a:bodyPr>
          <a:lstStyle>
            <a:lvl1pPr marL="0" indent="0">
              <a:buNone/>
              <a:defRPr kumimoji="1" lang="ko-KR" altLang="en-US" sz="2600" b="1" dirty="0" smtClean="0">
                <a:ln w="11430"/>
                <a:effectLst/>
                <a:latin typeface="Arial" panose="020B0604020202020204" pitchFamily="34" charset="0"/>
                <a:ea typeface="삼성긴고딕OTF Regular" pitchFamily="34" charset="-127"/>
                <a:cs typeface="Arial" panose="020B0604020202020204" pitchFamily="34" charset="0"/>
              </a:defRPr>
            </a:lvl1pPr>
          </a:lstStyle>
          <a:p>
            <a:pPr marL="457200" lvl="0" indent="-4572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AutoNum type="arabicPeriod"/>
            </a:pPr>
            <a:r>
              <a:rPr lang="en-US" altLang="ko-KR" dirty="0" smtClean="0"/>
              <a:t>Master Text </a:t>
            </a:r>
            <a:endParaRPr lang="ko-KR" altLang="en-US" dirty="0" smtClean="0"/>
          </a:p>
        </p:txBody>
      </p:sp>
      <p:sp>
        <p:nvSpPr>
          <p:cNvPr id="40" name="텍스트 개체 틀 2"/>
          <p:cNvSpPr>
            <a:spLocks noGrp="1"/>
          </p:cNvSpPr>
          <p:nvPr>
            <p:ph type="body" idx="12" hasCustomPrompt="1"/>
          </p:nvPr>
        </p:nvSpPr>
        <p:spPr>
          <a:xfrm>
            <a:off x="2618897" y="5053230"/>
            <a:ext cx="8182646" cy="752034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t"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31750" prstMaterial="matte">
              <a:bevelT w="0" h="50800" prst="artDeco"/>
              <a:contourClr>
                <a:schemeClr val="accent2">
                  <a:tint val="20000"/>
                </a:schemeClr>
              </a:contourClr>
            </a:sp3d>
          </a:bodyPr>
          <a:lstStyle>
            <a:lvl1pPr marL="0" indent="0">
              <a:buNone/>
              <a:defRPr kumimoji="1" lang="ko-KR" altLang="en-US" sz="2600" b="1" dirty="0" smtClean="0">
                <a:ln w="11430"/>
                <a:effectLst/>
                <a:latin typeface="Arial" panose="020B0604020202020204" pitchFamily="34" charset="0"/>
                <a:ea typeface="삼성긴고딕OTF Regular" pitchFamily="34" charset="-127"/>
                <a:cs typeface="Arial" panose="020B0604020202020204" pitchFamily="34" charset="0"/>
              </a:defRPr>
            </a:lvl1pPr>
          </a:lstStyle>
          <a:p>
            <a:pPr marL="457200" lvl="0" indent="-4572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AutoNum type="arabicPeriod"/>
            </a:pPr>
            <a:r>
              <a:rPr lang="en-US" altLang="ko-KR" dirty="0" smtClean="0"/>
              <a:t>Master Text </a:t>
            </a:r>
            <a:endParaRPr lang="ko-KR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131963087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내용 개체 틀 2"/>
          <p:cNvSpPr>
            <a:spLocks noGrp="1"/>
          </p:cNvSpPr>
          <p:nvPr>
            <p:ph idx="13" hasCustomPrompt="1"/>
          </p:nvPr>
        </p:nvSpPr>
        <p:spPr>
          <a:xfrm>
            <a:off x="335360" y="908720"/>
            <a:ext cx="11617291" cy="5583134"/>
          </a:xfrm>
          <a:prstGeom prst="rect">
            <a:avLst/>
          </a:prstGeom>
        </p:spPr>
        <p:txBody>
          <a:bodyPr/>
          <a:lstStyle>
            <a:lvl1pPr marL="265113" indent="-265113">
              <a:lnSpc>
                <a:spcPct val="160000"/>
              </a:lnSpc>
              <a:spcBef>
                <a:spcPts val="0"/>
              </a:spcBef>
              <a:buSzPct val="110000"/>
              <a:buFontTx/>
              <a:buBlip>
                <a:blip r:embed="rId3"/>
              </a:buBlip>
              <a:defRPr sz="1800" b="1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504825" indent="-200025">
              <a:lnSpc>
                <a:spcPct val="160000"/>
              </a:lnSpc>
              <a:spcBef>
                <a:spcPts val="0"/>
              </a:spcBef>
              <a:buSzPct val="110000"/>
              <a:buFont typeface="맑은 고딕" panose="020B0503020000020004" pitchFamily="50" charset="-127"/>
              <a:buChar char="-"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714375" indent="-152400">
              <a:lnSpc>
                <a:spcPct val="160000"/>
              </a:lnSpc>
              <a:spcBef>
                <a:spcPts val="0"/>
              </a:spcBef>
              <a:buSzPct val="110000"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719138" indent="-177800">
              <a:defRPr sz="1400"/>
            </a:lvl4pPr>
          </a:lstStyle>
          <a:p>
            <a:pPr lvl="0"/>
            <a:r>
              <a:rPr lang="en-US" altLang="ko-KR" dirty="0" smtClean="0"/>
              <a:t>Master Text Style</a:t>
            </a:r>
            <a:endParaRPr lang="ko-KR" altLang="en-US" dirty="0" smtClean="0"/>
          </a:p>
          <a:p>
            <a:pPr lvl="1"/>
            <a:r>
              <a:rPr lang="en-US" altLang="ko-KR" dirty="0" smtClean="0"/>
              <a:t>Second</a:t>
            </a:r>
            <a:endParaRPr lang="ko-KR" altLang="en-US" dirty="0" smtClean="0"/>
          </a:p>
          <a:p>
            <a:pPr lvl="2"/>
            <a:r>
              <a:rPr lang="en-US" altLang="ko-KR" dirty="0" smtClean="0"/>
              <a:t>Third</a:t>
            </a:r>
            <a:endParaRPr lang="ko-KR" altLang="en-US" dirty="0" smtClean="0"/>
          </a:p>
        </p:txBody>
      </p:sp>
      <p:sp>
        <p:nvSpPr>
          <p:cNvPr id="2" name="제목 1"/>
          <p:cNvSpPr>
            <a:spLocks noGrp="1"/>
          </p:cNvSpPr>
          <p:nvPr>
            <p:ph type="title" hasCustomPrompt="1"/>
          </p:nvPr>
        </p:nvSpPr>
        <p:spPr>
          <a:xfrm>
            <a:off x="307776" y="234940"/>
            <a:ext cx="11644875" cy="5297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kumimoji="0" lang="ko-KR" altLang="en-US" sz="2800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삼성긴고딕OTF Medium" pitchFamily="34" charset="-127"/>
                <a:cs typeface="Arial" panose="020B0604020202020204" pitchFamily="34" charset="0"/>
              </a:defRPr>
            </a:lvl1pPr>
          </a:lstStyle>
          <a:p>
            <a:pPr marL="0" marR="0" lvl="0" indent="0" algn="l" fontAlgn="auto">
              <a:lnSpc>
                <a:spcPct val="100000"/>
              </a:lnSpc>
              <a:spcAft>
                <a:spcPts val="0"/>
              </a:spcAft>
              <a:buClrTx/>
              <a:buSzTx/>
              <a:buFontTx/>
              <a:tabLst/>
            </a:pPr>
            <a:r>
              <a:rPr lang="en-US" altLang="ko-KR" dirty="0" smtClean="0"/>
              <a:t>Title</a:t>
            </a:r>
            <a:endParaRPr lang="ko-KR" altLang="en-US" dirty="0"/>
          </a:p>
        </p:txBody>
      </p:sp>
      <p:sp>
        <p:nvSpPr>
          <p:cNvPr id="6" name="TextBox 16"/>
          <p:cNvSpPr txBox="1">
            <a:spLocks noChangeArrowheads="1"/>
          </p:cNvSpPr>
          <p:nvPr userDrawn="1"/>
        </p:nvSpPr>
        <p:spPr bwMode="auto">
          <a:xfrm>
            <a:off x="11315701" y="6590810"/>
            <a:ext cx="95473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265EF07-82C3-4685-A346-7FB5A0EFF625}" type="slidenum">
              <a:rPr kumimoji="1" lang="en-US" altLang="ko-KR" sz="900" b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맑은 고딕" pitchFamily="50" charset="-127"/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r>
              <a:rPr kumimoji="1" lang="en-US" altLang="ko-KR" sz="900" b="0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맑은 고딕" pitchFamily="50" charset="-127"/>
                <a:cs typeface="Arial" panose="020B0604020202020204" pitchFamily="34" charset="0"/>
              </a:rPr>
              <a:t>/40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ko-KR" altLang="en-US" sz="900" b="0" dirty="0">
              <a:solidFill>
                <a:schemeClr val="bg2">
                  <a:lumMod val="25000"/>
                </a:schemeClr>
              </a:solidFill>
              <a:latin typeface="Arial" panose="020B0604020202020204" pitchFamily="34" charset="0"/>
              <a:ea typeface="맑은 고딕" pitchFamily="50" charset="-127"/>
              <a:cs typeface="Arial" panose="020B0604020202020204" pitchFamily="34" charset="0"/>
            </a:endParaRPr>
          </a:p>
        </p:txBody>
      </p:sp>
      <p:sp>
        <p:nvSpPr>
          <p:cNvPr id="7" name="Rectangle 6"/>
          <p:cNvSpPr>
            <a:spLocks noChangeArrowheads="1"/>
          </p:cNvSpPr>
          <p:nvPr userDrawn="1"/>
        </p:nvSpPr>
        <p:spPr bwMode="black">
          <a:xfrm>
            <a:off x="0" y="6646798"/>
            <a:ext cx="2895592" cy="211203"/>
          </a:xfrm>
          <a:prstGeom prst="rect">
            <a:avLst/>
          </a:prstGeom>
          <a:noFill/>
          <a:ln>
            <a:noFill/>
          </a:ln>
        </p:spPr>
        <p:txBody>
          <a:bodyPr wrap="none" lIns="36000" tIns="36000" rIns="36000" bIns="36000" rtlCol="0">
            <a:spAutoFit/>
          </a:bodyPr>
          <a:lstStyle/>
          <a:p>
            <a:pPr lvl="0"/>
            <a:r>
              <a:rPr lang="en-US" altLang="en-US" sz="900" b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© </a:t>
            </a:r>
            <a:r>
              <a:rPr lang="en-US" altLang="en-US" sz="900" b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20</a:t>
            </a:r>
            <a:r>
              <a:rPr lang="en-US" altLang="ko-KR" sz="900" b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21</a:t>
            </a:r>
            <a:r>
              <a:rPr lang="en-US" altLang="en-US" sz="900" b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 </a:t>
            </a:r>
            <a:r>
              <a:rPr lang="en-US" altLang="ko-KR" sz="900" b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SRI-B CTO/IP &amp; Innovation. All rights reserved.</a:t>
            </a:r>
            <a:endParaRPr lang="en-US" altLang="en-US" sz="900" b="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맑은 고딕" panose="020B0503020000020004" pitchFamily="50" charset="-127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34825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hasCustomPrompt="1"/>
          </p:nvPr>
        </p:nvSpPr>
        <p:spPr>
          <a:xfrm>
            <a:off x="609600" y="2780928"/>
            <a:ext cx="10972800" cy="1143000"/>
          </a:xfrm>
          <a:prstGeom prst="rect">
            <a:avLst/>
          </a:prstGeom>
        </p:spPr>
        <p:txBody>
          <a:bodyPr/>
          <a:lstStyle>
            <a:lvl1pPr>
              <a:defRPr sz="8000">
                <a:solidFill>
                  <a:srgbClr val="2944C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삼성긴고딕OTF Regular" pitchFamily="34" charset="-127"/>
                <a:cs typeface="Arial" panose="020B0604020202020204" pitchFamily="34" charset="0"/>
              </a:defRPr>
            </a:lvl1pPr>
          </a:lstStyle>
          <a:p>
            <a:r>
              <a:rPr lang="en-US" altLang="ko-KR" dirty="0" smtClean="0"/>
              <a:t>Thank You</a:t>
            </a:r>
            <a:endParaRPr lang="ko-KR" altLang="en-US" dirty="0"/>
          </a:p>
        </p:txBody>
      </p:sp>
      <p:pic>
        <p:nvPicPr>
          <p:cNvPr id="5" name="Picture 13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528643" y="6309336"/>
            <a:ext cx="1134718" cy="14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>
            <a:spLocks noChangeArrowheads="1"/>
          </p:cNvSpPr>
          <p:nvPr userDrawn="1"/>
        </p:nvSpPr>
        <p:spPr bwMode="black">
          <a:xfrm>
            <a:off x="4652036" y="6444335"/>
            <a:ext cx="2895592" cy="211203"/>
          </a:xfrm>
          <a:prstGeom prst="rect">
            <a:avLst/>
          </a:prstGeom>
          <a:noFill/>
          <a:ln>
            <a:noFill/>
          </a:ln>
        </p:spPr>
        <p:txBody>
          <a:bodyPr wrap="none" lIns="36000" tIns="36000" rIns="36000" bIns="36000" rtlCol="0">
            <a:spAutoFit/>
          </a:bodyPr>
          <a:lstStyle/>
          <a:p>
            <a:pPr lvl="0"/>
            <a:r>
              <a:rPr lang="en-US" altLang="en-US" sz="900" b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© </a:t>
            </a:r>
            <a:r>
              <a:rPr lang="en-US" altLang="en-US" sz="900" b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20</a:t>
            </a:r>
            <a:r>
              <a:rPr lang="en-US" altLang="ko-KR" sz="900" b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19</a:t>
            </a:r>
            <a:r>
              <a:rPr lang="en-US" altLang="en-US" sz="900" b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 </a:t>
            </a:r>
            <a:r>
              <a:rPr lang="en-US" altLang="ko-KR" sz="900" b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SRI-B CTO/IP &amp; Innovation. All rights reserved.</a:t>
            </a:r>
            <a:endParaRPr lang="en-US" altLang="en-US" sz="900" b="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맑은 고딕" panose="020B0503020000020004" pitchFamily="50" charset="-127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375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제목 슬라이드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admin\Desktop\독수리\Boae\면분할RGB.pn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-10089" y="22"/>
            <a:ext cx="12204533" cy="652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제목 6"/>
          <p:cNvSpPr>
            <a:spLocks noGrp="1"/>
          </p:cNvSpPr>
          <p:nvPr>
            <p:ph type="title" hasCustomPrompt="1"/>
          </p:nvPr>
        </p:nvSpPr>
        <p:spPr>
          <a:xfrm>
            <a:off x="223759" y="12580"/>
            <a:ext cx="10972800" cy="608145"/>
          </a:xfrm>
          <a:prstGeom prst="rect">
            <a:avLst/>
          </a:prstGeom>
        </p:spPr>
        <p:txBody>
          <a:bodyPr lIns="91407" tIns="45704" rIns="91407" bIns="45704"/>
          <a:lstStyle>
            <a:lvl1pPr algn="l" eaLnBrk="0" latinLnBrk="0" hangingPunct="0">
              <a:defRPr sz="3200" b="1" baseline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defRPr>
            </a:lvl1pPr>
          </a:lstStyle>
          <a:p>
            <a:r>
              <a:rPr lang="en-US" altLang="ko-KR" dirty="0" smtClean="0"/>
              <a:t>Write the Text</a:t>
            </a:r>
            <a:endParaRPr lang="ko-KR" altLang="en-US" dirty="0"/>
          </a:p>
        </p:txBody>
      </p:sp>
      <p:sp>
        <p:nvSpPr>
          <p:cNvPr id="11" name="슬라이드 번호 개체 틀 2"/>
          <p:cNvSpPr>
            <a:spLocks noGrp="1"/>
          </p:cNvSpPr>
          <p:nvPr>
            <p:ph type="sldNum" sz="quarter" idx="10"/>
          </p:nvPr>
        </p:nvSpPr>
        <p:spPr>
          <a:xfrm>
            <a:off x="11600145" y="6530962"/>
            <a:ext cx="620377" cy="365123"/>
          </a:xfrm>
        </p:spPr>
        <p:txBody>
          <a:bodyPr/>
          <a:lstStyle>
            <a:lvl1pPr algn="r" eaLnBrk="0" latinLnBrk="0" hangingPunct="0">
              <a:defRPr sz="1000">
                <a:solidFill>
                  <a:srgbClr val="53565A"/>
                </a:solidFill>
                <a:latin typeface="Calibri" pitchFamily="34" charset="0"/>
              </a:defRPr>
            </a:lvl1pPr>
          </a:lstStyle>
          <a:p>
            <a:fld id="{99154667-F586-4723-9D7A-B6085BE4BCD9}" type="slidenum">
              <a:rPr lang="ko-KR" altLang="en-US" smtClean="0"/>
              <a:pPr/>
              <a:t>‹#›</a:t>
            </a:fld>
            <a:endParaRPr lang="ko-KR" altLang="en-US"/>
          </a:p>
        </p:txBody>
      </p:sp>
      <p:pic>
        <p:nvPicPr>
          <p:cNvPr id="16" name="그림 15" descr="삼성워드마크_화이트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0966486" y="179384"/>
            <a:ext cx="999542" cy="298013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3048001" y="6597362"/>
            <a:ext cx="6096000" cy="238493"/>
          </a:xfrm>
          <a:prstGeom prst="rect">
            <a:avLst/>
          </a:prstGeom>
        </p:spPr>
        <p:txBody>
          <a:bodyPr lIns="91407" tIns="45704" rIns="91407" bIns="45704">
            <a:spAutoFit/>
          </a:bodyPr>
          <a:lstStyle/>
          <a:p>
            <a:pPr algn="ctr" defTabSz="914091" eaLnBrk="0" latinLnBrk="0" hangingPunct="0">
              <a:defRPr/>
            </a:pPr>
            <a:r>
              <a:rPr lang="en-US" altLang="ko-KR" sz="900" kern="0" dirty="0" smtClean="0">
                <a:solidFill>
                  <a:srgbClr val="53565A"/>
                </a:solidFill>
                <a:cs typeface="Calibri" pitchFamily="34" charset="0"/>
              </a:rPr>
              <a:t>© Samsung Electronics. All Rights Reserved. Confidential and Proprietary.</a:t>
            </a:r>
            <a:endParaRPr lang="ko-KR" altLang="en-US" sz="900" kern="0" dirty="0" smtClean="0">
              <a:solidFill>
                <a:srgbClr val="53565A"/>
              </a:solidFill>
              <a:cs typeface="Calibri" pitchFamily="34" charset="0"/>
            </a:endParaRPr>
          </a:p>
        </p:txBody>
      </p:sp>
      <p:sp>
        <p:nvSpPr>
          <p:cNvPr id="8" name="내용 개체 틀 2"/>
          <p:cNvSpPr>
            <a:spLocks noGrp="1"/>
          </p:cNvSpPr>
          <p:nvPr>
            <p:ph idx="1"/>
          </p:nvPr>
        </p:nvSpPr>
        <p:spPr>
          <a:xfrm>
            <a:off x="527389" y="764890"/>
            <a:ext cx="11232818" cy="5832473"/>
          </a:xfrm>
          <a:prstGeom prst="rect">
            <a:avLst/>
          </a:prstGeom>
        </p:spPr>
        <p:txBody>
          <a:bodyPr/>
          <a:lstStyle>
            <a:lvl1pPr marL="342908" indent="-342908" algn="l" rtl="0" eaLnBrk="0" fontAlgn="base" latinLnBrk="1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00000"/>
              <a:buFont typeface="Wingdings" pitchFamily="2" charset="2"/>
              <a:buChar char="§"/>
              <a:defRPr lang="ko-KR" altLang="en-US" sz="2000" b="1" kern="1200" dirty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</a:lstStyle>
          <a:p>
            <a:pPr lvl="0"/>
            <a:r>
              <a:rPr lang="ko-KR" altLang="en-US" b="1" kern="1200" smtClean="0">
                <a:solidFill>
                  <a:sysClr val="windowText" lastClr="000000"/>
                </a:solidFill>
                <a:latin typeface="+mn-lt"/>
                <a:ea typeface="+mn-ea"/>
                <a:cs typeface="+mn-cs"/>
              </a:rPr>
              <a:t>마스터 텍스트 스타일을 편집합니다</a:t>
            </a:r>
          </a:p>
          <a:p>
            <a:pPr lvl="1"/>
            <a:r>
              <a:rPr lang="ko-KR" altLang="en-US" b="1" kern="1200" smtClean="0">
                <a:solidFill>
                  <a:sysClr val="windowText" lastClr="000000"/>
                </a:solidFill>
                <a:latin typeface="+mn-lt"/>
                <a:ea typeface="+mn-ea"/>
                <a:cs typeface="+mn-cs"/>
              </a:rPr>
              <a:t>둘째 수준</a:t>
            </a:r>
          </a:p>
          <a:p>
            <a:pPr lvl="2"/>
            <a:r>
              <a:rPr lang="ko-KR" altLang="en-US" b="1" kern="1200" smtClean="0">
                <a:solidFill>
                  <a:sysClr val="windowText" lastClr="000000"/>
                </a:solidFill>
                <a:latin typeface="+mn-lt"/>
                <a:ea typeface="+mn-ea"/>
                <a:cs typeface="+mn-cs"/>
              </a:rPr>
              <a:t>셋째 수준</a:t>
            </a:r>
          </a:p>
          <a:p>
            <a:pPr lvl="3"/>
            <a:r>
              <a:rPr lang="ko-KR" altLang="en-US" b="1" kern="1200" smtClean="0">
                <a:solidFill>
                  <a:sysClr val="windowText" lastClr="000000"/>
                </a:solidFill>
                <a:latin typeface="+mn-lt"/>
                <a:ea typeface="+mn-ea"/>
                <a:cs typeface="+mn-cs"/>
              </a:rPr>
              <a:t>넷째 수준</a:t>
            </a:r>
          </a:p>
        </p:txBody>
      </p:sp>
    </p:spTree>
    <p:extLst>
      <p:ext uri="{BB962C8B-B14F-4D97-AF65-F5344CB8AC3E}">
        <p14:creationId xmlns:p14="http://schemas.microsoft.com/office/powerpoint/2010/main" val="41196906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865731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7" r:id="rId5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1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3.jpe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154667-F586-4723-9D7A-B6085BE4BCD9}" type="slidenum">
              <a:rPr lang="ko-KR" altLang="en-US" smtClean="0"/>
              <a:pPr/>
              <a:t>1</a:t>
            </a:fld>
            <a:endParaRPr lang="ko-KR" altLang="en-US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571351" y="2373924"/>
            <a:ext cx="11232818" cy="1046284"/>
          </a:xfrm>
        </p:spPr>
        <p:txBody>
          <a:bodyPr/>
          <a:lstStyle/>
          <a:p>
            <a:pPr marL="0" indent="0" algn="ctr">
              <a:buNone/>
            </a:pPr>
            <a:r>
              <a:rPr lang="en-IN" sz="45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AI/ML based Intelligence framework in ONOS </a:t>
            </a:r>
          </a:p>
          <a:p>
            <a:pPr marL="0" indent="0" algn="ctr">
              <a:buNone/>
            </a:pPr>
            <a:endParaRPr lang="en-IN" sz="4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89356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b="0" dirty="0">
                <a:effectLst/>
              </a:rPr>
              <a:t>Artificial Intelligence </a:t>
            </a:r>
            <a:r>
              <a:rPr lang="en-IN" b="0" dirty="0" smtClean="0">
                <a:effectLst/>
              </a:rPr>
              <a:t>framework at ONOS</a:t>
            </a:r>
            <a:endParaRPr lang="en-IN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154667-F586-4723-9D7A-B6085BE4BCD9}" type="slidenum">
              <a:rPr lang="ko-KR" altLang="en-US" smtClean="0"/>
              <a:pPr/>
              <a:t>2</a:t>
            </a:fld>
            <a:endParaRPr lang="ko-KR" altLang="en-US"/>
          </a:p>
        </p:txBody>
      </p:sp>
      <p:sp>
        <p:nvSpPr>
          <p:cNvPr id="5" name="Rectangle 4"/>
          <p:cNvSpPr/>
          <p:nvPr/>
        </p:nvSpPr>
        <p:spPr>
          <a:xfrm>
            <a:off x="520668" y="1360959"/>
            <a:ext cx="6114769" cy="3889740"/>
          </a:xfrm>
          <a:prstGeom prst="rect">
            <a:avLst/>
          </a:prstGeom>
          <a:ln w="12700">
            <a:prstDash val="lgDashDotDot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IN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7811588" y="1338034"/>
            <a:ext cx="1515291" cy="3075709"/>
          </a:xfrm>
          <a:prstGeom prst="rect">
            <a:avLst/>
          </a:prstGeom>
          <a:ln w="12700">
            <a:prstDash val="lgDashDotDot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IN" dirty="0"/>
          </a:p>
        </p:txBody>
      </p:sp>
      <p:sp>
        <p:nvSpPr>
          <p:cNvPr id="7" name="Rectangle 6"/>
          <p:cNvSpPr/>
          <p:nvPr/>
        </p:nvSpPr>
        <p:spPr>
          <a:xfrm>
            <a:off x="10091650" y="1391337"/>
            <a:ext cx="1605981" cy="1285045"/>
          </a:xfrm>
          <a:prstGeom prst="rect">
            <a:avLst/>
          </a:prstGeom>
          <a:ln w="12700">
            <a:prstDash val="lgDashDotDot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IN" dirty="0"/>
          </a:p>
        </p:txBody>
      </p:sp>
      <p:sp>
        <p:nvSpPr>
          <p:cNvPr id="8" name="Rectangle 7"/>
          <p:cNvSpPr/>
          <p:nvPr/>
        </p:nvSpPr>
        <p:spPr>
          <a:xfrm>
            <a:off x="10091650" y="3300548"/>
            <a:ext cx="1605981" cy="1419343"/>
          </a:xfrm>
          <a:prstGeom prst="rect">
            <a:avLst/>
          </a:prstGeom>
          <a:ln w="12700">
            <a:prstDash val="lgDashDotDot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IN" sz="2000" dirty="0"/>
          </a:p>
        </p:txBody>
      </p:sp>
      <p:cxnSp>
        <p:nvCxnSpPr>
          <p:cNvPr id="17" name="Elbow Connector 16"/>
          <p:cNvCxnSpPr>
            <a:stCxn id="6" idx="3"/>
            <a:endCxn id="7" idx="1"/>
          </p:cNvCxnSpPr>
          <p:nvPr/>
        </p:nvCxnSpPr>
        <p:spPr>
          <a:xfrm flipV="1">
            <a:off x="9326879" y="2033860"/>
            <a:ext cx="764771" cy="842029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Elbow Connector 18"/>
          <p:cNvCxnSpPr>
            <a:stCxn id="6" idx="3"/>
            <a:endCxn id="8" idx="1"/>
          </p:cNvCxnSpPr>
          <p:nvPr/>
        </p:nvCxnSpPr>
        <p:spPr>
          <a:xfrm>
            <a:off x="9326879" y="2875889"/>
            <a:ext cx="764771" cy="1134331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8153902" y="2152065"/>
            <a:ext cx="132848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AI-as 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I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Service (</a:t>
            </a:r>
            <a:r>
              <a:rPr lang="en-IN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AIaaS</a:t>
            </a:r>
            <a:r>
              <a:rPr lang="en-I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7545976" y="4833172"/>
            <a:ext cx="2046514" cy="749388"/>
          </a:xfrm>
          <a:prstGeom prst="rect">
            <a:avLst/>
          </a:prstGeom>
          <a:ln w="12700">
            <a:prstDash val="lgDashDotDot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IN" dirty="0"/>
          </a:p>
        </p:txBody>
      </p:sp>
      <p:cxnSp>
        <p:nvCxnSpPr>
          <p:cNvPr id="30" name="Straight Arrow Connector 29"/>
          <p:cNvCxnSpPr>
            <a:stCxn id="6" idx="2"/>
            <a:endCxn id="28" idx="0"/>
          </p:cNvCxnSpPr>
          <p:nvPr/>
        </p:nvCxnSpPr>
        <p:spPr>
          <a:xfrm flipH="1">
            <a:off x="8569233" y="4413743"/>
            <a:ext cx="1" cy="41942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Hosted MySQL - Amazon RDS for MySQL - AW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5945" y="4873552"/>
            <a:ext cx="684383" cy="3542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PostgreSQL - Getting Started - PostgreSQL - DYclassroom | Have fun learning  :-)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69233" y="4919398"/>
            <a:ext cx="947822" cy="288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File:MongoDB Logo.svg - Wikimedia Common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6657" y="5207866"/>
            <a:ext cx="969302" cy="2612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6" name="AutoShape 8" descr="What is MindsDB? - MindsDB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pic>
        <p:nvPicPr>
          <p:cNvPr id="1034" name="Picture 10" descr="MindsDB Raises $16.5M from Benchmark to Enhance More Applications with ML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02667" y="1391338"/>
            <a:ext cx="1197478" cy="11974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H2o.ai is the leading company that can make a huge difference - Passionate  In Marketi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24258" y="3622766"/>
            <a:ext cx="1573373" cy="688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ONOS - Wikipedia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116" y="4533238"/>
            <a:ext cx="1016562" cy="6746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3" name="TextBox 42"/>
          <p:cNvSpPr txBox="1"/>
          <p:nvPr/>
        </p:nvSpPr>
        <p:spPr>
          <a:xfrm>
            <a:off x="8026657" y="5558567"/>
            <a:ext cx="13195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Data Source</a:t>
            </a: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5064785" y="2449602"/>
            <a:ext cx="1140822" cy="95587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400" dirty="0" smtClean="0">
                <a:solidFill>
                  <a:schemeClr val="tx1"/>
                </a:solidFill>
              </a:rPr>
              <a:t>ML Adapter</a:t>
            </a:r>
            <a:endParaRPr lang="en-IN" sz="1400" dirty="0"/>
          </a:p>
        </p:txBody>
      </p:sp>
      <p:sp>
        <p:nvSpPr>
          <p:cNvPr id="57" name="Rectangle 56"/>
          <p:cNvSpPr/>
          <p:nvPr/>
        </p:nvSpPr>
        <p:spPr>
          <a:xfrm>
            <a:off x="2971167" y="4282128"/>
            <a:ext cx="1140822" cy="65326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400" dirty="0" err="1" smtClean="0">
                <a:solidFill>
                  <a:schemeClr val="tx1"/>
                </a:solidFill>
              </a:rPr>
              <a:t>Netflow</a:t>
            </a:r>
            <a:endParaRPr lang="en-IN" sz="1400" dirty="0"/>
          </a:p>
        </p:txBody>
      </p:sp>
      <p:sp>
        <p:nvSpPr>
          <p:cNvPr id="58" name="Rectangle 57"/>
          <p:cNvSpPr/>
          <p:nvPr/>
        </p:nvSpPr>
        <p:spPr>
          <a:xfrm>
            <a:off x="4435260" y="4296826"/>
            <a:ext cx="1140822" cy="65326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400" dirty="0" err="1">
                <a:solidFill>
                  <a:schemeClr val="tx1"/>
                </a:solidFill>
              </a:rPr>
              <a:t>S</a:t>
            </a:r>
            <a:r>
              <a:rPr lang="en-IN" sz="1400" dirty="0" err="1" smtClean="0">
                <a:solidFill>
                  <a:schemeClr val="tx1"/>
                </a:solidFill>
              </a:rPr>
              <a:t>flow</a:t>
            </a:r>
            <a:endParaRPr lang="en-IN" sz="1400" dirty="0"/>
          </a:p>
        </p:txBody>
      </p:sp>
      <p:sp>
        <p:nvSpPr>
          <p:cNvPr id="59" name="Rectangle 58"/>
          <p:cNvSpPr/>
          <p:nvPr/>
        </p:nvSpPr>
        <p:spPr>
          <a:xfrm>
            <a:off x="2971167" y="2869203"/>
            <a:ext cx="1140822" cy="95587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400" dirty="0" smtClean="0">
                <a:solidFill>
                  <a:schemeClr val="tx1"/>
                </a:solidFill>
              </a:rPr>
              <a:t>Data Monitor</a:t>
            </a:r>
            <a:endParaRPr lang="en-IN" sz="1400" dirty="0"/>
          </a:p>
        </p:txBody>
      </p:sp>
      <p:sp>
        <p:nvSpPr>
          <p:cNvPr id="60" name="Rectangle 59"/>
          <p:cNvSpPr/>
          <p:nvPr/>
        </p:nvSpPr>
        <p:spPr>
          <a:xfrm>
            <a:off x="2971167" y="1674126"/>
            <a:ext cx="1140822" cy="955877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400" dirty="0" smtClean="0">
                <a:solidFill>
                  <a:schemeClr val="tx1"/>
                </a:solidFill>
              </a:rPr>
              <a:t>Analytics Manager</a:t>
            </a:r>
            <a:endParaRPr lang="en-IN" sz="1400" dirty="0"/>
          </a:p>
        </p:txBody>
      </p:sp>
      <p:sp>
        <p:nvSpPr>
          <p:cNvPr id="61" name="Rectangle 60"/>
          <p:cNvSpPr/>
          <p:nvPr/>
        </p:nvSpPr>
        <p:spPr>
          <a:xfrm>
            <a:off x="1341601" y="1687513"/>
            <a:ext cx="1140822" cy="955877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400" dirty="0" smtClean="0">
                <a:solidFill>
                  <a:schemeClr val="tx1"/>
                </a:solidFill>
              </a:rPr>
              <a:t>Automation Workflows</a:t>
            </a:r>
            <a:endParaRPr lang="en-IN" sz="1400" dirty="0"/>
          </a:p>
        </p:txBody>
      </p:sp>
      <p:cxnSp>
        <p:nvCxnSpPr>
          <p:cNvPr id="52" name="Straight Arrow Connector 51"/>
          <p:cNvCxnSpPr>
            <a:stCxn id="57" idx="0"/>
          </p:cNvCxnSpPr>
          <p:nvPr/>
        </p:nvCxnSpPr>
        <p:spPr>
          <a:xfrm flipH="1" flipV="1">
            <a:off x="3534508" y="3825080"/>
            <a:ext cx="7070" cy="45704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/>
          <p:nvPr/>
        </p:nvCxnSpPr>
        <p:spPr>
          <a:xfrm>
            <a:off x="4111989" y="3087051"/>
            <a:ext cx="95279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9" name="Straight Arrow Connector 1038"/>
          <p:cNvCxnSpPr/>
          <p:nvPr/>
        </p:nvCxnSpPr>
        <p:spPr>
          <a:xfrm flipV="1">
            <a:off x="6205607" y="2936634"/>
            <a:ext cx="1605981" cy="879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1" name="Straight Arrow Connector 1040"/>
          <p:cNvCxnSpPr/>
          <p:nvPr/>
        </p:nvCxnSpPr>
        <p:spPr>
          <a:xfrm flipH="1" flipV="1">
            <a:off x="3658975" y="3845362"/>
            <a:ext cx="1374377" cy="46575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3" name="Straight Arrow Connector 1042"/>
          <p:cNvCxnSpPr/>
          <p:nvPr/>
        </p:nvCxnSpPr>
        <p:spPr>
          <a:xfrm>
            <a:off x="2513556" y="2152065"/>
            <a:ext cx="45761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5" name="Elbow Connector 1044"/>
          <p:cNvCxnSpPr>
            <a:stCxn id="60" idx="3"/>
          </p:cNvCxnSpPr>
          <p:nvPr/>
        </p:nvCxnSpPr>
        <p:spPr>
          <a:xfrm>
            <a:off x="4111989" y="2152065"/>
            <a:ext cx="1515291" cy="270997"/>
          </a:xfrm>
          <a:prstGeom prst="bentConnector3">
            <a:avLst>
              <a:gd name="adj1" fmla="val 99901"/>
            </a:avLst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Rectangle 87"/>
          <p:cNvSpPr/>
          <p:nvPr/>
        </p:nvSpPr>
        <p:spPr>
          <a:xfrm>
            <a:off x="622987" y="6180992"/>
            <a:ext cx="344168" cy="184639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400" dirty="0"/>
          </a:p>
        </p:txBody>
      </p:sp>
      <p:sp>
        <p:nvSpPr>
          <p:cNvPr id="1048" name="TextBox 1047"/>
          <p:cNvSpPr txBox="1"/>
          <p:nvPr/>
        </p:nvSpPr>
        <p:spPr>
          <a:xfrm>
            <a:off x="967155" y="6127856"/>
            <a:ext cx="28787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400" dirty="0" smtClean="0"/>
              <a:t>New blocks in ONOS</a:t>
            </a:r>
            <a:endParaRPr lang="en-IN" sz="1400" dirty="0"/>
          </a:p>
        </p:txBody>
      </p:sp>
    </p:spTree>
    <p:extLst>
      <p:ext uri="{BB962C8B-B14F-4D97-AF65-F5344CB8AC3E}">
        <p14:creationId xmlns:p14="http://schemas.microsoft.com/office/powerpoint/2010/main" val="34382668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Sequence Diagram – 1. Activation of </a:t>
            </a:r>
            <a:r>
              <a:rPr lang="en-IN" dirty="0" err="1" smtClean="0"/>
              <a:t>Netflow</a:t>
            </a:r>
            <a:r>
              <a:rPr lang="en-IN" dirty="0" smtClean="0"/>
              <a:t>/</a:t>
            </a:r>
            <a:r>
              <a:rPr lang="en-IN" dirty="0" err="1" smtClean="0"/>
              <a:t>Sflow</a:t>
            </a:r>
            <a:endParaRPr lang="en-IN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154667-F586-4723-9D7A-B6085BE4BCD9}" type="slidenum">
              <a:rPr lang="ko-KR" altLang="en-US" smtClean="0"/>
              <a:pPr/>
              <a:t>3</a:t>
            </a:fld>
            <a:endParaRPr lang="ko-KR" altLang="en-US"/>
          </a:p>
        </p:txBody>
      </p:sp>
      <p:sp>
        <p:nvSpPr>
          <p:cNvPr id="5" name="Rectangle 4"/>
          <p:cNvSpPr/>
          <p:nvPr/>
        </p:nvSpPr>
        <p:spPr>
          <a:xfrm>
            <a:off x="931985" y="1143000"/>
            <a:ext cx="3877407" cy="85285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" name="Rectangle 5"/>
          <p:cNvSpPr/>
          <p:nvPr/>
        </p:nvSpPr>
        <p:spPr>
          <a:xfrm>
            <a:off x="3130062" y="1310054"/>
            <a:ext cx="1503484" cy="54512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400" dirty="0" smtClean="0">
                <a:solidFill>
                  <a:schemeClr val="tx1"/>
                </a:solidFill>
              </a:rPr>
              <a:t>Monitoring Data Store</a:t>
            </a:r>
            <a:endParaRPr lang="en-IN" sz="1400" dirty="0">
              <a:solidFill>
                <a:schemeClr val="tx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72662" y="1310054"/>
            <a:ext cx="1257300" cy="3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 err="1" smtClean="0"/>
              <a:t>NetFlow</a:t>
            </a:r>
            <a:r>
              <a:rPr lang="en-IN" dirty="0" smtClean="0"/>
              <a:t> </a:t>
            </a:r>
            <a:endParaRPr lang="en-IN" dirty="0"/>
          </a:p>
        </p:txBody>
      </p:sp>
      <p:sp>
        <p:nvSpPr>
          <p:cNvPr id="8" name="Rectangle 7"/>
          <p:cNvSpPr/>
          <p:nvPr/>
        </p:nvSpPr>
        <p:spPr>
          <a:xfrm>
            <a:off x="5710159" y="1143000"/>
            <a:ext cx="1503484" cy="85285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400" dirty="0" smtClean="0">
                <a:solidFill>
                  <a:schemeClr val="tx1"/>
                </a:solidFill>
              </a:rPr>
              <a:t>Device</a:t>
            </a:r>
            <a:endParaRPr lang="en-IN" sz="1400" dirty="0">
              <a:solidFill>
                <a:schemeClr val="tx1"/>
              </a:solidFill>
            </a:endParaRPr>
          </a:p>
        </p:txBody>
      </p:sp>
      <p:cxnSp>
        <p:nvCxnSpPr>
          <p:cNvPr id="10" name="Straight Connector 9"/>
          <p:cNvCxnSpPr>
            <a:stCxn id="5" idx="2"/>
          </p:cNvCxnSpPr>
          <p:nvPr/>
        </p:nvCxnSpPr>
        <p:spPr>
          <a:xfrm>
            <a:off x="2870689" y="1995854"/>
            <a:ext cx="4396" cy="420272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>
            <a:stCxn id="8" idx="2"/>
          </p:cNvCxnSpPr>
          <p:nvPr/>
        </p:nvCxnSpPr>
        <p:spPr>
          <a:xfrm>
            <a:off x="6461901" y="1995854"/>
            <a:ext cx="26822" cy="40005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1072662" y="2672862"/>
            <a:ext cx="179802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1349619" y="2347519"/>
            <a:ext cx="19606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400" dirty="0"/>
              <a:t>a</a:t>
            </a:r>
            <a:r>
              <a:rPr lang="en-IN" sz="1400" dirty="0" smtClean="0"/>
              <a:t>ctivation</a:t>
            </a:r>
            <a:endParaRPr lang="en-IN" sz="1400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3998001" y="1855177"/>
            <a:ext cx="15946" cy="4343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V="1">
            <a:off x="3998001" y="2991972"/>
            <a:ext cx="2490722" cy="6234"/>
          </a:xfrm>
          <a:prstGeom prst="straightConnector1">
            <a:avLst/>
          </a:prstGeom>
          <a:ln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4408639" y="2716851"/>
            <a:ext cx="1828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400" dirty="0" smtClean="0"/>
              <a:t>Data Sampling</a:t>
            </a:r>
            <a:endParaRPr lang="en-IN" sz="1400" dirty="0"/>
          </a:p>
        </p:txBody>
      </p:sp>
      <p:cxnSp>
        <p:nvCxnSpPr>
          <p:cNvPr id="47" name="Elbow Connector 46"/>
          <p:cNvCxnSpPr/>
          <p:nvPr/>
        </p:nvCxnSpPr>
        <p:spPr>
          <a:xfrm flipH="1">
            <a:off x="3994130" y="3224047"/>
            <a:ext cx="39634" cy="541761"/>
          </a:xfrm>
          <a:prstGeom prst="bentConnector4">
            <a:avLst>
              <a:gd name="adj1" fmla="val -576778"/>
              <a:gd name="adj2" fmla="val 98043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TextBox 66"/>
          <p:cNvSpPr txBox="1"/>
          <p:nvPr/>
        </p:nvSpPr>
        <p:spPr>
          <a:xfrm>
            <a:off x="4222463" y="3299749"/>
            <a:ext cx="18288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400" dirty="0" smtClean="0"/>
              <a:t>Stores the data and maintain for latest interval(</a:t>
            </a:r>
            <a:r>
              <a:rPr lang="en-IN" sz="1100" dirty="0" smtClean="0"/>
              <a:t>configurable</a:t>
            </a:r>
            <a:r>
              <a:rPr lang="en-IN" sz="1400" dirty="0" smtClean="0"/>
              <a:t>)</a:t>
            </a:r>
            <a:endParaRPr lang="en-IN" sz="1400" dirty="0"/>
          </a:p>
        </p:txBody>
      </p:sp>
    </p:spTree>
    <p:extLst>
      <p:ext uri="{BB962C8B-B14F-4D97-AF65-F5344CB8AC3E}">
        <p14:creationId xmlns:p14="http://schemas.microsoft.com/office/powerpoint/2010/main" val="15273501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154667-F586-4723-9D7A-B6085BE4BCD9}" type="slidenum">
              <a:rPr lang="ko-KR" altLang="en-US" smtClean="0"/>
              <a:pPr/>
              <a:t>4</a:t>
            </a:fld>
            <a:endParaRPr lang="ko-KR" alt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Sequence Diagram – 2. Initiate Data Monitoring</a:t>
            </a:r>
            <a:endParaRPr lang="en-IN" dirty="0"/>
          </a:p>
        </p:txBody>
      </p:sp>
      <p:sp>
        <p:nvSpPr>
          <p:cNvPr id="6" name="Rectangle 5"/>
          <p:cNvSpPr/>
          <p:nvPr/>
        </p:nvSpPr>
        <p:spPr>
          <a:xfrm>
            <a:off x="699247" y="907676"/>
            <a:ext cx="1116106" cy="49754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400" dirty="0" smtClean="0">
                <a:solidFill>
                  <a:schemeClr val="tx1"/>
                </a:solidFill>
              </a:rPr>
              <a:t>Data Monitor</a:t>
            </a:r>
            <a:endParaRPr lang="en-IN" sz="1400" dirty="0"/>
          </a:p>
        </p:txBody>
      </p:sp>
      <p:cxnSp>
        <p:nvCxnSpPr>
          <p:cNvPr id="8" name="Straight Connector 7"/>
          <p:cNvCxnSpPr>
            <a:stCxn id="6" idx="2"/>
          </p:cNvCxnSpPr>
          <p:nvPr/>
        </p:nvCxnSpPr>
        <p:spPr>
          <a:xfrm>
            <a:off x="1257300" y="1405218"/>
            <a:ext cx="33618" cy="451821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2637864" y="907675"/>
            <a:ext cx="1116106" cy="49754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400" dirty="0" err="1" smtClean="0">
                <a:solidFill>
                  <a:schemeClr val="tx1"/>
                </a:solidFill>
              </a:rPr>
              <a:t>NetFlow</a:t>
            </a:r>
            <a:endParaRPr lang="en-IN" sz="1400" dirty="0">
              <a:solidFill>
                <a:schemeClr val="tx1"/>
              </a:solidFill>
            </a:endParaRPr>
          </a:p>
        </p:txBody>
      </p:sp>
      <p:cxnSp>
        <p:nvCxnSpPr>
          <p:cNvPr id="10" name="Straight Connector 9"/>
          <p:cNvCxnSpPr>
            <a:stCxn id="9" idx="2"/>
          </p:cNvCxnSpPr>
          <p:nvPr/>
        </p:nvCxnSpPr>
        <p:spPr>
          <a:xfrm>
            <a:off x="3195917" y="1405217"/>
            <a:ext cx="33618" cy="451821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4576482" y="907675"/>
            <a:ext cx="1116106" cy="49754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400" dirty="0" smtClean="0">
                <a:solidFill>
                  <a:schemeClr val="tx1"/>
                </a:solidFill>
              </a:rPr>
              <a:t>ML Adapter</a:t>
            </a:r>
            <a:endParaRPr lang="en-IN" sz="1400" dirty="0">
              <a:solidFill>
                <a:schemeClr val="tx1"/>
              </a:solidFill>
            </a:endParaRPr>
          </a:p>
        </p:txBody>
      </p:sp>
      <p:cxnSp>
        <p:nvCxnSpPr>
          <p:cNvPr id="12" name="Straight Connector 11"/>
          <p:cNvCxnSpPr>
            <a:stCxn id="11" idx="2"/>
          </p:cNvCxnSpPr>
          <p:nvPr/>
        </p:nvCxnSpPr>
        <p:spPr>
          <a:xfrm>
            <a:off x="5134535" y="1405217"/>
            <a:ext cx="33618" cy="451821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6630520" y="907675"/>
            <a:ext cx="1116106" cy="49754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400" dirty="0" smtClean="0">
                <a:solidFill>
                  <a:schemeClr val="tx1"/>
                </a:solidFill>
              </a:rPr>
              <a:t>AI Agent</a:t>
            </a:r>
            <a:endParaRPr lang="en-IN" sz="1400" dirty="0">
              <a:solidFill>
                <a:schemeClr val="tx1"/>
              </a:solidFill>
            </a:endParaRPr>
          </a:p>
        </p:txBody>
      </p:sp>
      <p:cxnSp>
        <p:nvCxnSpPr>
          <p:cNvPr id="14" name="Straight Connector 13"/>
          <p:cNvCxnSpPr>
            <a:stCxn id="13" idx="2"/>
          </p:cNvCxnSpPr>
          <p:nvPr/>
        </p:nvCxnSpPr>
        <p:spPr>
          <a:xfrm>
            <a:off x="7188573" y="1405217"/>
            <a:ext cx="33618" cy="451821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1257300" y="1815353"/>
            <a:ext cx="197223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1648946" y="1538278"/>
            <a:ext cx="11833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400" dirty="0" smtClean="0"/>
              <a:t>Set Source</a:t>
            </a:r>
            <a:endParaRPr lang="en-IN" sz="1400" dirty="0"/>
          </a:p>
        </p:txBody>
      </p:sp>
      <p:cxnSp>
        <p:nvCxnSpPr>
          <p:cNvPr id="22" name="Straight Arrow Connector 21"/>
          <p:cNvCxnSpPr/>
          <p:nvPr/>
        </p:nvCxnSpPr>
        <p:spPr>
          <a:xfrm flipV="1">
            <a:off x="1257300" y="2995782"/>
            <a:ext cx="3894044" cy="291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3300692" y="2704368"/>
            <a:ext cx="17324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400" dirty="0" smtClean="0"/>
              <a:t>Create Data Base Request</a:t>
            </a:r>
            <a:endParaRPr lang="en-IN" sz="1400" dirty="0"/>
          </a:p>
        </p:txBody>
      </p:sp>
      <p:cxnSp>
        <p:nvCxnSpPr>
          <p:cNvPr id="27" name="Straight Arrow Connector 26"/>
          <p:cNvCxnSpPr/>
          <p:nvPr/>
        </p:nvCxnSpPr>
        <p:spPr>
          <a:xfrm>
            <a:off x="5151344" y="3126445"/>
            <a:ext cx="2070847" cy="1344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5335120" y="2864835"/>
            <a:ext cx="17324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400" dirty="0" smtClean="0"/>
              <a:t>Create Data Base</a:t>
            </a:r>
            <a:endParaRPr lang="en-IN" sz="1400" dirty="0"/>
          </a:p>
        </p:txBody>
      </p:sp>
      <p:cxnSp>
        <p:nvCxnSpPr>
          <p:cNvPr id="30" name="Straight Arrow Connector 29"/>
          <p:cNvCxnSpPr/>
          <p:nvPr/>
        </p:nvCxnSpPr>
        <p:spPr>
          <a:xfrm flipV="1">
            <a:off x="1257300" y="2306180"/>
            <a:ext cx="1972235" cy="672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1639981" y="2031585"/>
            <a:ext cx="12012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400" dirty="0" smtClean="0"/>
              <a:t>Fetch Data information</a:t>
            </a:r>
            <a:endParaRPr lang="en-IN" sz="1400" dirty="0"/>
          </a:p>
        </p:txBody>
      </p:sp>
      <p:cxnSp>
        <p:nvCxnSpPr>
          <p:cNvPr id="33" name="Straight Arrow Connector 32"/>
          <p:cNvCxnSpPr/>
          <p:nvPr/>
        </p:nvCxnSpPr>
        <p:spPr>
          <a:xfrm>
            <a:off x="1290918" y="3664322"/>
            <a:ext cx="191340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1631017" y="3406391"/>
            <a:ext cx="12012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400" dirty="0" smtClean="0"/>
              <a:t>Fetch Data</a:t>
            </a:r>
            <a:endParaRPr lang="en-IN" sz="1400" dirty="0"/>
          </a:p>
        </p:txBody>
      </p:sp>
      <p:cxnSp>
        <p:nvCxnSpPr>
          <p:cNvPr id="35" name="Straight Arrow Connector 34"/>
          <p:cNvCxnSpPr/>
          <p:nvPr/>
        </p:nvCxnSpPr>
        <p:spPr>
          <a:xfrm flipV="1">
            <a:off x="1288116" y="4283048"/>
            <a:ext cx="3894044" cy="291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3331508" y="3991634"/>
            <a:ext cx="17324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400" dirty="0" smtClean="0"/>
              <a:t>Insert Data Request</a:t>
            </a:r>
            <a:endParaRPr lang="en-IN" sz="1400" dirty="0"/>
          </a:p>
        </p:txBody>
      </p:sp>
      <p:cxnSp>
        <p:nvCxnSpPr>
          <p:cNvPr id="37" name="Straight Arrow Connector 36"/>
          <p:cNvCxnSpPr/>
          <p:nvPr/>
        </p:nvCxnSpPr>
        <p:spPr>
          <a:xfrm>
            <a:off x="5182160" y="4413711"/>
            <a:ext cx="2070847" cy="1344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5365936" y="4152101"/>
            <a:ext cx="10785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400" dirty="0" smtClean="0"/>
              <a:t>Insert Data </a:t>
            </a:r>
            <a:endParaRPr lang="en-IN" sz="1400" dirty="0"/>
          </a:p>
        </p:txBody>
      </p:sp>
      <p:cxnSp>
        <p:nvCxnSpPr>
          <p:cNvPr id="39" name="Elbow Connector 38"/>
          <p:cNvCxnSpPr/>
          <p:nvPr/>
        </p:nvCxnSpPr>
        <p:spPr>
          <a:xfrm flipH="1">
            <a:off x="7165748" y="3227588"/>
            <a:ext cx="39634" cy="541761"/>
          </a:xfrm>
          <a:prstGeom prst="bentConnector4">
            <a:avLst>
              <a:gd name="adj1" fmla="val -576778"/>
              <a:gd name="adj2" fmla="val 98043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Elbow Connector 39"/>
          <p:cNvCxnSpPr/>
          <p:nvPr/>
        </p:nvCxnSpPr>
        <p:spPr>
          <a:xfrm flipH="1">
            <a:off x="7190886" y="4549895"/>
            <a:ext cx="39634" cy="541761"/>
          </a:xfrm>
          <a:prstGeom prst="bentConnector4">
            <a:avLst>
              <a:gd name="adj1" fmla="val -576778"/>
              <a:gd name="adj2" fmla="val 98043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Left Brace 40"/>
          <p:cNvSpPr/>
          <p:nvPr/>
        </p:nvSpPr>
        <p:spPr>
          <a:xfrm>
            <a:off x="921124" y="3498468"/>
            <a:ext cx="336176" cy="1322307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IN" dirty="0"/>
          </a:p>
        </p:txBody>
      </p:sp>
      <p:sp>
        <p:nvSpPr>
          <p:cNvPr id="43" name="TextBox 42"/>
          <p:cNvSpPr txBox="1"/>
          <p:nvPr/>
        </p:nvSpPr>
        <p:spPr>
          <a:xfrm>
            <a:off x="98612" y="3663541"/>
            <a:ext cx="120127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400" dirty="0" smtClean="0"/>
              <a:t>At Scheduled Interval</a:t>
            </a:r>
            <a:endParaRPr lang="en-IN" sz="1400" dirty="0"/>
          </a:p>
        </p:txBody>
      </p:sp>
      <p:sp>
        <p:nvSpPr>
          <p:cNvPr id="44" name="TextBox 43"/>
          <p:cNvSpPr txBox="1"/>
          <p:nvPr/>
        </p:nvSpPr>
        <p:spPr>
          <a:xfrm>
            <a:off x="7382434" y="3252502"/>
            <a:ext cx="12897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400" dirty="0" smtClean="0"/>
              <a:t>DB Creation</a:t>
            </a:r>
            <a:endParaRPr lang="en-IN" sz="1400" dirty="0"/>
          </a:p>
        </p:txBody>
      </p:sp>
      <p:sp>
        <p:nvSpPr>
          <p:cNvPr id="45" name="TextBox 44"/>
          <p:cNvSpPr txBox="1"/>
          <p:nvPr/>
        </p:nvSpPr>
        <p:spPr>
          <a:xfrm>
            <a:off x="7428378" y="4666886"/>
            <a:ext cx="12897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400" dirty="0" smtClean="0"/>
              <a:t>Stores the data</a:t>
            </a:r>
            <a:endParaRPr lang="en-IN" sz="1400" dirty="0"/>
          </a:p>
        </p:txBody>
      </p:sp>
    </p:spTree>
    <p:extLst>
      <p:ext uri="{BB962C8B-B14F-4D97-AF65-F5344CB8AC3E}">
        <p14:creationId xmlns:p14="http://schemas.microsoft.com/office/powerpoint/2010/main" val="29062914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Sequence Diagram – </a:t>
            </a:r>
            <a:r>
              <a:rPr lang="en-IN" dirty="0" smtClean="0"/>
              <a:t>3. Initiate Data Training </a:t>
            </a:r>
            <a:endParaRPr lang="en-IN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154667-F586-4723-9D7A-B6085BE4BCD9}" type="slidenum">
              <a:rPr lang="ko-KR" altLang="en-US" smtClean="0"/>
              <a:pPr/>
              <a:t>5</a:t>
            </a:fld>
            <a:endParaRPr lang="ko-KR" altLang="en-US"/>
          </a:p>
        </p:txBody>
      </p:sp>
      <p:sp>
        <p:nvSpPr>
          <p:cNvPr id="5" name="Rectangle 4"/>
          <p:cNvSpPr/>
          <p:nvPr/>
        </p:nvSpPr>
        <p:spPr>
          <a:xfrm>
            <a:off x="699247" y="907676"/>
            <a:ext cx="1116106" cy="49754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200" dirty="0" smtClean="0">
                <a:solidFill>
                  <a:schemeClr val="tx1"/>
                </a:solidFill>
              </a:rPr>
              <a:t>Workflow </a:t>
            </a:r>
            <a:br>
              <a:rPr lang="en-IN" sz="1200" dirty="0" smtClean="0">
                <a:solidFill>
                  <a:schemeClr val="tx1"/>
                </a:solidFill>
              </a:rPr>
            </a:br>
            <a:r>
              <a:rPr lang="en-IN" sz="1200" dirty="0" smtClean="0">
                <a:solidFill>
                  <a:schemeClr val="tx1"/>
                </a:solidFill>
              </a:rPr>
              <a:t>[</a:t>
            </a:r>
            <a:r>
              <a:rPr lang="en-IN" sz="1200" dirty="0" err="1" smtClean="0">
                <a:solidFill>
                  <a:schemeClr val="tx1"/>
                </a:solidFill>
              </a:rPr>
              <a:t>UsecaseApp</a:t>
            </a:r>
            <a:r>
              <a:rPr lang="en-IN" sz="1200" dirty="0" smtClean="0">
                <a:solidFill>
                  <a:schemeClr val="tx1"/>
                </a:solidFill>
              </a:rPr>
              <a:t>]</a:t>
            </a:r>
            <a:endParaRPr lang="en-IN" sz="1200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1257093" y="1405217"/>
            <a:ext cx="33618" cy="451821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2637864" y="907675"/>
            <a:ext cx="1116106" cy="49754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400" dirty="0" smtClean="0">
                <a:solidFill>
                  <a:schemeClr val="tx1"/>
                </a:solidFill>
              </a:rPr>
              <a:t>Analytics Manager</a:t>
            </a:r>
            <a:endParaRPr lang="en-IN" sz="1400" dirty="0">
              <a:solidFill>
                <a:schemeClr val="tx1"/>
              </a:solidFill>
            </a:endParaRPr>
          </a:p>
        </p:txBody>
      </p:sp>
      <p:cxnSp>
        <p:nvCxnSpPr>
          <p:cNvPr id="8" name="Straight Connector 7"/>
          <p:cNvCxnSpPr>
            <a:stCxn id="7" idx="2"/>
          </p:cNvCxnSpPr>
          <p:nvPr/>
        </p:nvCxnSpPr>
        <p:spPr>
          <a:xfrm>
            <a:off x="3195917" y="1405217"/>
            <a:ext cx="33618" cy="451821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4576482" y="907675"/>
            <a:ext cx="1116106" cy="49754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400" dirty="0" smtClean="0">
                <a:solidFill>
                  <a:schemeClr val="tx1"/>
                </a:solidFill>
              </a:rPr>
              <a:t>ML Adapter</a:t>
            </a:r>
            <a:endParaRPr lang="en-IN" sz="1400" dirty="0">
              <a:solidFill>
                <a:schemeClr val="tx1"/>
              </a:solidFill>
            </a:endParaRPr>
          </a:p>
        </p:txBody>
      </p:sp>
      <p:cxnSp>
        <p:nvCxnSpPr>
          <p:cNvPr id="10" name="Straight Connector 9"/>
          <p:cNvCxnSpPr>
            <a:stCxn id="9" idx="2"/>
          </p:cNvCxnSpPr>
          <p:nvPr/>
        </p:nvCxnSpPr>
        <p:spPr>
          <a:xfrm>
            <a:off x="5134535" y="1405217"/>
            <a:ext cx="33618" cy="451821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6630520" y="907675"/>
            <a:ext cx="1116106" cy="49754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400" dirty="0" smtClean="0">
                <a:solidFill>
                  <a:schemeClr val="tx1"/>
                </a:solidFill>
              </a:rPr>
              <a:t>AI Agent</a:t>
            </a:r>
            <a:endParaRPr lang="en-IN" sz="1400" dirty="0">
              <a:solidFill>
                <a:schemeClr val="tx1"/>
              </a:solidFill>
            </a:endParaRPr>
          </a:p>
        </p:txBody>
      </p:sp>
      <p:cxnSp>
        <p:nvCxnSpPr>
          <p:cNvPr id="12" name="Straight Connector 11"/>
          <p:cNvCxnSpPr>
            <a:stCxn id="11" idx="2"/>
          </p:cNvCxnSpPr>
          <p:nvPr/>
        </p:nvCxnSpPr>
        <p:spPr>
          <a:xfrm>
            <a:off x="7188573" y="1405217"/>
            <a:ext cx="33618" cy="451821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1257300" y="1815353"/>
            <a:ext cx="197223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1411941" y="1538278"/>
            <a:ext cx="161700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400" dirty="0" smtClean="0"/>
              <a:t>Training Template  Creation</a:t>
            </a:r>
            <a:endParaRPr lang="en-IN" sz="1400" dirty="0"/>
          </a:p>
        </p:txBody>
      </p:sp>
      <p:cxnSp>
        <p:nvCxnSpPr>
          <p:cNvPr id="15" name="Straight Arrow Connector 14"/>
          <p:cNvCxnSpPr/>
          <p:nvPr/>
        </p:nvCxnSpPr>
        <p:spPr>
          <a:xfrm flipV="1">
            <a:off x="3229535" y="2353236"/>
            <a:ext cx="1921809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3286332" y="2091626"/>
            <a:ext cx="17324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400" dirty="0" smtClean="0"/>
              <a:t>Training Template push Request</a:t>
            </a:r>
            <a:endParaRPr lang="en-IN" sz="1400" dirty="0"/>
          </a:p>
        </p:txBody>
      </p:sp>
      <p:cxnSp>
        <p:nvCxnSpPr>
          <p:cNvPr id="17" name="Straight Arrow Connector 16"/>
          <p:cNvCxnSpPr/>
          <p:nvPr/>
        </p:nvCxnSpPr>
        <p:spPr>
          <a:xfrm>
            <a:off x="5151344" y="3126445"/>
            <a:ext cx="2070847" cy="1344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5335120" y="2864835"/>
            <a:ext cx="17324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400" dirty="0" smtClean="0"/>
              <a:t>Training Template push and Training</a:t>
            </a:r>
            <a:endParaRPr lang="en-IN" sz="1400" dirty="0"/>
          </a:p>
        </p:txBody>
      </p:sp>
      <p:cxnSp>
        <p:nvCxnSpPr>
          <p:cNvPr id="25" name="Straight Arrow Connector 24"/>
          <p:cNvCxnSpPr/>
          <p:nvPr/>
        </p:nvCxnSpPr>
        <p:spPr>
          <a:xfrm>
            <a:off x="5151344" y="3926287"/>
            <a:ext cx="2070847" cy="13447"/>
          </a:xfrm>
          <a:prstGeom prst="straightConnector1">
            <a:avLst/>
          </a:prstGeom>
          <a:ln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5484157" y="3664322"/>
            <a:ext cx="11340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400" dirty="0" smtClean="0"/>
              <a:t>Notification</a:t>
            </a:r>
            <a:endParaRPr lang="en-IN" sz="1400" dirty="0"/>
          </a:p>
        </p:txBody>
      </p:sp>
      <p:sp>
        <p:nvSpPr>
          <p:cNvPr id="33" name="Rectangle 32"/>
          <p:cNvSpPr/>
          <p:nvPr/>
        </p:nvSpPr>
        <p:spPr>
          <a:xfrm>
            <a:off x="8638613" y="907675"/>
            <a:ext cx="1116106" cy="49754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400" dirty="0" smtClean="0">
                <a:solidFill>
                  <a:schemeClr val="tx1"/>
                </a:solidFill>
              </a:rPr>
              <a:t>Third Party </a:t>
            </a:r>
            <a:br>
              <a:rPr lang="en-IN" sz="1400" dirty="0" smtClean="0">
                <a:solidFill>
                  <a:schemeClr val="tx1"/>
                </a:solidFill>
              </a:rPr>
            </a:br>
            <a:r>
              <a:rPr lang="en-IN" sz="1400" dirty="0" smtClean="0">
                <a:solidFill>
                  <a:schemeClr val="tx1"/>
                </a:solidFill>
              </a:rPr>
              <a:t>AIML tool</a:t>
            </a:r>
            <a:endParaRPr lang="en-IN" sz="1400" dirty="0">
              <a:solidFill>
                <a:schemeClr val="tx1"/>
              </a:solidFill>
            </a:endParaRPr>
          </a:p>
        </p:txBody>
      </p:sp>
      <p:cxnSp>
        <p:nvCxnSpPr>
          <p:cNvPr id="34" name="Straight Connector 33"/>
          <p:cNvCxnSpPr>
            <a:stCxn id="33" idx="2"/>
          </p:cNvCxnSpPr>
          <p:nvPr/>
        </p:nvCxnSpPr>
        <p:spPr>
          <a:xfrm>
            <a:off x="9196666" y="1405217"/>
            <a:ext cx="33618" cy="451821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flipV="1">
            <a:off x="7188573" y="3455894"/>
            <a:ext cx="2041711" cy="755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7291105" y="3194284"/>
            <a:ext cx="17324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400" dirty="0" smtClean="0"/>
              <a:t>Data Training</a:t>
            </a:r>
            <a:endParaRPr lang="en-IN" sz="1400" dirty="0"/>
          </a:p>
        </p:txBody>
      </p:sp>
      <p:cxnSp>
        <p:nvCxnSpPr>
          <p:cNvPr id="38" name="Straight Arrow Connector 37"/>
          <p:cNvCxnSpPr/>
          <p:nvPr/>
        </p:nvCxnSpPr>
        <p:spPr>
          <a:xfrm>
            <a:off x="3212726" y="4131609"/>
            <a:ext cx="1953186" cy="0"/>
          </a:xfrm>
          <a:prstGeom prst="straightConnector1">
            <a:avLst/>
          </a:prstGeom>
          <a:ln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3506039" y="3849971"/>
            <a:ext cx="11340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400" dirty="0" smtClean="0"/>
              <a:t>Notification</a:t>
            </a:r>
            <a:endParaRPr lang="en-IN" sz="1400" dirty="0"/>
          </a:p>
        </p:txBody>
      </p:sp>
      <p:sp>
        <p:nvSpPr>
          <p:cNvPr id="41" name="TextBox 40"/>
          <p:cNvSpPr txBox="1"/>
          <p:nvPr/>
        </p:nvSpPr>
        <p:spPr>
          <a:xfrm>
            <a:off x="3402666" y="4541832"/>
            <a:ext cx="11340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400" dirty="0" smtClean="0"/>
              <a:t>Event Publisher</a:t>
            </a:r>
            <a:endParaRPr lang="en-IN" sz="1400" dirty="0"/>
          </a:p>
        </p:txBody>
      </p:sp>
      <p:cxnSp>
        <p:nvCxnSpPr>
          <p:cNvPr id="42" name="Elbow Connector 41"/>
          <p:cNvCxnSpPr/>
          <p:nvPr/>
        </p:nvCxnSpPr>
        <p:spPr>
          <a:xfrm flipH="1">
            <a:off x="3179950" y="4541832"/>
            <a:ext cx="39634" cy="541761"/>
          </a:xfrm>
          <a:prstGeom prst="bentConnector4">
            <a:avLst>
              <a:gd name="adj1" fmla="val -576778"/>
              <a:gd name="adj2" fmla="val 98043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1607554" y="5135224"/>
            <a:ext cx="11340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400" dirty="0" smtClean="0"/>
              <a:t>Event Listener</a:t>
            </a:r>
            <a:endParaRPr lang="en-IN" sz="1400" dirty="0"/>
          </a:p>
        </p:txBody>
      </p:sp>
      <p:cxnSp>
        <p:nvCxnSpPr>
          <p:cNvPr id="47" name="Straight Arrow Connector 46"/>
          <p:cNvCxnSpPr/>
          <p:nvPr/>
        </p:nvCxnSpPr>
        <p:spPr>
          <a:xfrm>
            <a:off x="1273902" y="5416105"/>
            <a:ext cx="1953186" cy="0"/>
          </a:xfrm>
          <a:prstGeom prst="straightConnector1">
            <a:avLst/>
          </a:prstGeom>
          <a:ln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107786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Sequence Diagram – </a:t>
            </a:r>
            <a:r>
              <a:rPr lang="en-IN" dirty="0" smtClean="0"/>
              <a:t>4. Prediction</a:t>
            </a:r>
            <a:endParaRPr lang="en-IN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154667-F586-4723-9D7A-B6085BE4BCD9}" type="slidenum">
              <a:rPr lang="ko-KR" altLang="en-US" smtClean="0"/>
              <a:pPr/>
              <a:t>6</a:t>
            </a:fld>
            <a:endParaRPr lang="ko-KR" altLang="en-US"/>
          </a:p>
        </p:txBody>
      </p:sp>
      <p:sp>
        <p:nvSpPr>
          <p:cNvPr id="5" name="Rectangle 4"/>
          <p:cNvSpPr/>
          <p:nvPr/>
        </p:nvSpPr>
        <p:spPr>
          <a:xfrm>
            <a:off x="699247" y="907676"/>
            <a:ext cx="1116106" cy="49754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200" dirty="0" smtClean="0">
                <a:solidFill>
                  <a:schemeClr val="tx1"/>
                </a:solidFill>
              </a:rPr>
              <a:t>Workflow </a:t>
            </a:r>
            <a:br>
              <a:rPr lang="en-IN" sz="1200" dirty="0" smtClean="0">
                <a:solidFill>
                  <a:schemeClr val="tx1"/>
                </a:solidFill>
              </a:rPr>
            </a:br>
            <a:r>
              <a:rPr lang="en-IN" sz="1200" dirty="0" smtClean="0">
                <a:solidFill>
                  <a:schemeClr val="tx1"/>
                </a:solidFill>
              </a:rPr>
              <a:t>[</a:t>
            </a:r>
            <a:r>
              <a:rPr lang="en-IN" sz="1200" dirty="0" err="1" smtClean="0">
                <a:solidFill>
                  <a:schemeClr val="tx1"/>
                </a:solidFill>
              </a:rPr>
              <a:t>UsecaseApp</a:t>
            </a:r>
            <a:r>
              <a:rPr lang="en-IN" sz="1200" dirty="0" smtClean="0">
                <a:solidFill>
                  <a:schemeClr val="tx1"/>
                </a:solidFill>
              </a:rPr>
              <a:t>]</a:t>
            </a:r>
            <a:endParaRPr lang="en-IN" sz="1200" dirty="0"/>
          </a:p>
        </p:txBody>
      </p:sp>
      <p:cxnSp>
        <p:nvCxnSpPr>
          <p:cNvPr id="6" name="Straight Connector 5"/>
          <p:cNvCxnSpPr>
            <a:stCxn id="5" idx="2"/>
          </p:cNvCxnSpPr>
          <p:nvPr/>
        </p:nvCxnSpPr>
        <p:spPr>
          <a:xfrm>
            <a:off x="1257300" y="1405218"/>
            <a:ext cx="33618" cy="451821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2637864" y="907675"/>
            <a:ext cx="1116106" cy="49754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400" dirty="0" smtClean="0">
                <a:solidFill>
                  <a:schemeClr val="tx1"/>
                </a:solidFill>
              </a:rPr>
              <a:t>Analytics Manager</a:t>
            </a:r>
            <a:endParaRPr lang="en-IN" sz="1400" dirty="0">
              <a:solidFill>
                <a:schemeClr val="tx1"/>
              </a:solidFill>
            </a:endParaRPr>
          </a:p>
        </p:txBody>
      </p:sp>
      <p:cxnSp>
        <p:nvCxnSpPr>
          <p:cNvPr id="8" name="Straight Connector 7"/>
          <p:cNvCxnSpPr>
            <a:stCxn id="7" idx="2"/>
          </p:cNvCxnSpPr>
          <p:nvPr/>
        </p:nvCxnSpPr>
        <p:spPr>
          <a:xfrm>
            <a:off x="3195917" y="1405217"/>
            <a:ext cx="33618" cy="451821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4576482" y="907675"/>
            <a:ext cx="1116106" cy="49754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400" dirty="0" smtClean="0">
                <a:solidFill>
                  <a:schemeClr val="tx1"/>
                </a:solidFill>
              </a:rPr>
              <a:t>ML Adapter</a:t>
            </a:r>
            <a:endParaRPr lang="en-IN" sz="1400" dirty="0">
              <a:solidFill>
                <a:schemeClr val="tx1"/>
              </a:solidFill>
            </a:endParaRPr>
          </a:p>
        </p:txBody>
      </p:sp>
      <p:cxnSp>
        <p:nvCxnSpPr>
          <p:cNvPr id="10" name="Straight Connector 9"/>
          <p:cNvCxnSpPr>
            <a:stCxn id="9" idx="2"/>
          </p:cNvCxnSpPr>
          <p:nvPr/>
        </p:nvCxnSpPr>
        <p:spPr>
          <a:xfrm>
            <a:off x="5134535" y="1405217"/>
            <a:ext cx="33618" cy="451821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6630520" y="907675"/>
            <a:ext cx="1116106" cy="49754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400" dirty="0" smtClean="0">
                <a:solidFill>
                  <a:schemeClr val="tx1"/>
                </a:solidFill>
              </a:rPr>
              <a:t>AI Agent</a:t>
            </a:r>
            <a:endParaRPr lang="en-IN" sz="1400" dirty="0">
              <a:solidFill>
                <a:schemeClr val="tx1"/>
              </a:solidFill>
            </a:endParaRPr>
          </a:p>
        </p:txBody>
      </p:sp>
      <p:cxnSp>
        <p:nvCxnSpPr>
          <p:cNvPr id="12" name="Straight Connector 11"/>
          <p:cNvCxnSpPr>
            <a:stCxn id="11" idx="2"/>
          </p:cNvCxnSpPr>
          <p:nvPr/>
        </p:nvCxnSpPr>
        <p:spPr>
          <a:xfrm>
            <a:off x="7188573" y="1405217"/>
            <a:ext cx="33618" cy="451821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1257300" y="1815353"/>
            <a:ext cx="197223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1434912" y="1549339"/>
            <a:ext cx="161700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400" dirty="0" smtClean="0"/>
              <a:t>Prediction Request</a:t>
            </a:r>
            <a:endParaRPr lang="en-IN" sz="1400" dirty="0"/>
          </a:p>
        </p:txBody>
      </p:sp>
      <p:cxnSp>
        <p:nvCxnSpPr>
          <p:cNvPr id="15" name="Straight Arrow Connector 14"/>
          <p:cNvCxnSpPr/>
          <p:nvPr/>
        </p:nvCxnSpPr>
        <p:spPr>
          <a:xfrm flipV="1">
            <a:off x="3229535" y="2353236"/>
            <a:ext cx="1921809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3286332" y="2091626"/>
            <a:ext cx="17324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400" dirty="0" smtClean="0"/>
              <a:t>Prediction Request</a:t>
            </a:r>
            <a:endParaRPr lang="en-IN" sz="1400" dirty="0"/>
          </a:p>
        </p:txBody>
      </p:sp>
      <p:cxnSp>
        <p:nvCxnSpPr>
          <p:cNvPr id="17" name="Straight Arrow Connector 16"/>
          <p:cNvCxnSpPr/>
          <p:nvPr/>
        </p:nvCxnSpPr>
        <p:spPr>
          <a:xfrm>
            <a:off x="5151344" y="3126445"/>
            <a:ext cx="2070847" cy="1344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5335120" y="2864835"/>
            <a:ext cx="17324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400" dirty="0" smtClean="0"/>
              <a:t>Prediction request</a:t>
            </a:r>
            <a:endParaRPr lang="en-IN" sz="1400" dirty="0"/>
          </a:p>
        </p:txBody>
      </p:sp>
      <p:sp>
        <p:nvSpPr>
          <p:cNvPr id="26" name="Rectangle 25"/>
          <p:cNvSpPr/>
          <p:nvPr/>
        </p:nvSpPr>
        <p:spPr>
          <a:xfrm>
            <a:off x="8638613" y="907675"/>
            <a:ext cx="1116106" cy="49754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400" dirty="0" smtClean="0">
                <a:solidFill>
                  <a:schemeClr val="tx1"/>
                </a:solidFill>
              </a:rPr>
              <a:t>Third Party </a:t>
            </a:r>
            <a:br>
              <a:rPr lang="en-IN" sz="1400" dirty="0" smtClean="0">
                <a:solidFill>
                  <a:schemeClr val="tx1"/>
                </a:solidFill>
              </a:rPr>
            </a:br>
            <a:r>
              <a:rPr lang="en-IN" sz="1400" dirty="0" smtClean="0">
                <a:solidFill>
                  <a:schemeClr val="tx1"/>
                </a:solidFill>
              </a:rPr>
              <a:t>AIML tool</a:t>
            </a:r>
            <a:endParaRPr lang="en-IN" sz="1400" dirty="0">
              <a:solidFill>
                <a:schemeClr val="tx1"/>
              </a:solidFill>
            </a:endParaRPr>
          </a:p>
        </p:txBody>
      </p:sp>
      <p:cxnSp>
        <p:nvCxnSpPr>
          <p:cNvPr id="27" name="Straight Connector 26"/>
          <p:cNvCxnSpPr>
            <a:stCxn id="26" idx="2"/>
          </p:cNvCxnSpPr>
          <p:nvPr/>
        </p:nvCxnSpPr>
        <p:spPr>
          <a:xfrm>
            <a:off x="9196666" y="1405217"/>
            <a:ext cx="33618" cy="451821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flipV="1">
            <a:off x="7188573" y="3455894"/>
            <a:ext cx="2041711" cy="755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7291105" y="3194284"/>
            <a:ext cx="17324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400" dirty="0" smtClean="0"/>
              <a:t>Data Prediction</a:t>
            </a:r>
            <a:endParaRPr lang="en-IN" sz="1400" dirty="0"/>
          </a:p>
        </p:txBody>
      </p:sp>
      <p:cxnSp>
        <p:nvCxnSpPr>
          <p:cNvPr id="30" name="Straight Arrow Connector 29"/>
          <p:cNvCxnSpPr/>
          <p:nvPr/>
        </p:nvCxnSpPr>
        <p:spPr>
          <a:xfrm>
            <a:off x="5151344" y="3926287"/>
            <a:ext cx="2070847" cy="13447"/>
          </a:xfrm>
          <a:prstGeom prst="straightConnector1">
            <a:avLst/>
          </a:prstGeom>
          <a:ln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5484157" y="3664322"/>
            <a:ext cx="11340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400" dirty="0" smtClean="0"/>
              <a:t>Notification</a:t>
            </a:r>
            <a:endParaRPr lang="en-IN" sz="1400" dirty="0"/>
          </a:p>
        </p:txBody>
      </p:sp>
      <p:cxnSp>
        <p:nvCxnSpPr>
          <p:cNvPr id="32" name="Straight Arrow Connector 31"/>
          <p:cNvCxnSpPr/>
          <p:nvPr/>
        </p:nvCxnSpPr>
        <p:spPr>
          <a:xfrm>
            <a:off x="3212726" y="4131609"/>
            <a:ext cx="1953186" cy="0"/>
          </a:xfrm>
          <a:prstGeom prst="straightConnector1">
            <a:avLst/>
          </a:prstGeom>
          <a:ln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3506039" y="3849971"/>
            <a:ext cx="11340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400" dirty="0" smtClean="0"/>
              <a:t>Notification</a:t>
            </a:r>
            <a:endParaRPr lang="en-IN" sz="1400" dirty="0"/>
          </a:p>
        </p:txBody>
      </p:sp>
      <p:sp>
        <p:nvSpPr>
          <p:cNvPr id="34" name="TextBox 33"/>
          <p:cNvSpPr txBox="1"/>
          <p:nvPr/>
        </p:nvSpPr>
        <p:spPr>
          <a:xfrm>
            <a:off x="3402666" y="4541832"/>
            <a:ext cx="11340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400" dirty="0" smtClean="0"/>
              <a:t>Event Publisher</a:t>
            </a:r>
            <a:endParaRPr lang="en-IN" sz="1400" dirty="0"/>
          </a:p>
        </p:txBody>
      </p:sp>
      <p:cxnSp>
        <p:nvCxnSpPr>
          <p:cNvPr id="35" name="Elbow Connector 34"/>
          <p:cNvCxnSpPr/>
          <p:nvPr/>
        </p:nvCxnSpPr>
        <p:spPr>
          <a:xfrm flipH="1">
            <a:off x="3179950" y="4541832"/>
            <a:ext cx="39634" cy="541761"/>
          </a:xfrm>
          <a:prstGeom prst="bentConnector4">
            <a:avLst>
              <a:gd name="adj1" fmla="val -576778"/>
              <a:gd name="adj2" fmla="val 98043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1607554" y="5135224"/>
            <a:ext cx="11340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400" dirty="0" smtClean="0"/>
              <a:t>Event Listener</a:t>
            </a:r>
            <a:endParaRPr lang="en-IN" sz="1400" dirty="0"/>
          </a:p>
        </p:txBody>
      </p:sp>
      <p:cxnSp>
        <p:nvCxnSpPr>
          <p:cNvPr id="37" name="Straight Arrow Connector 36"/>
          <p:cNvCxnSpPr/>
          <p:nvPr/>
        </p:nvCxnSpPr>
        <p:spPr>
          <a:xfrm>
            <a:off x="1273902" y="5416105"/>
            <a:ext cx="1953186" cy="0"/>
          </a:xfrm>
          <a:prstGeom prst="straightConnector1">
            <a:avLst/>
          </a:prstGeom>
          <a:ln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577770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154667-F586-4723-9D7A-B6085BE4BCD9}" type="slidenum">
              <a:rPr lang="ko-KR" altLang="en-US" smtClean="0"/>
              <a:pPr/>
              <a:t>7</a:t>
            </a:fld>
            <a:endParaRPr lang="ko-KR" altLang="en-US"/>
          </a:p>
        </p:txBody>
      </p:sp>
      <p:sp>
        <p:nvSpPr>
          <p:cNvPr id="12" name="Content Placeholder 1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4264268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86143</TotalTime>
  <Words>187</Words>
  <Application>Microsoft Office PowerPoint</Application>
  <PresentationFormat>Widescreen</PresentationFormat>
  <Paragraphs>68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7" baseType="lpstr">
      <vt:lpstr>맑은 고딕</vt:lpstr>
      <vt:lpstr>Arial</vt:lpstr>
      <vt:lpstr>Calibri</vt:lpstr>
      <vt:lpstr>Times New Roman</vt:lpstr>
      <vt:lpstr>Wingdings</vt:lpstr>
      <vt:lpstr>삼성고딕 L</vt:lpstr>
      <vt:lpstr>삼성긴고딕 Regular</vt:lpstr>
      <vt:lpstr>삼성긴고딕OTF Medium</vt:lpstr>
      <vt:lpstr>삼성긴고딕OTF Regular</vt:lpstr>
      <vt:lpstr>Office 테마</vt:lpstr>
      <vt:lpstr>PowerPoint Presentation</vt:lpstr>
      <vt:lpstr>Artificial Intelligence framework at ONOS</vt:lpstr>
      <vt:lpstr>Sequence Diagram – 1. Activation of Netflow/Sflow</vt:lpstr>
      <vt:lpstr>Sequence Diagram – 2. Initiate Data Monitoring</vt:lpstr>
      <vt:lpstr>Sequence Diagram – 3. Initiate Data Training </vt:lpstr>
      <vt:lpstr>Sequence Diagram – 4. Prediction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Kurye-kubernetes Demo</dc:title>
  <dc:creator>nalini.v</dc:creator>
  <cp:lastModifiedBy>saritha.rt</cp:lastModifiedBy>
  <cp:revision>1138</cp:revision>
  <dcterms:created xsi:type="dcterms:W3CDTF">2019-07-29T09:49:12Z</dcterms:created>
  <dcterms:modified xsi:type="dcterms:W3CDTF">2023-06-14T06:17:20Z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SCPROP">
    <vt:lpwstr>NSCCustomProperty</vt:lpwstr>
  </property>
</Properties>
</file>