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62" r:id="rId2"/>
    <p:sldId id="259" r:id="rId3"/>
    <p:sldId id="263" r:id="rId4"/>
    <p:sldId id="260" r:id="rId5"/>
    <p:sldId id="261" r:id="rId6"/>
    <p:sldId id="257" r:id="rId7"/>
  </p:sldIdLst>
  <p:sldSz cx="24384000" cy="13716000"/>
  <p:notesSz cx="6858000" cy="9144000"/>
  <p:defaultTextStyle>
    <a:lvl1pPr algn="ctr" defTabSz="584200">
      <a:defRPr sz="5000">
        <a:latin typeface="Helvetica Light"/>
        <a:ea typeface="Helvetica Light"/>
        <a:cs typeface="Helvetica Light"/>
        <a:sym typeface="Helvetica Light"/>
      </a:defRPr>
    </a:lvl1pPr>
    <a:lvl2pPr algn="ctr" defTabSz="584200">
      <a:defRPr sz="5000">
        <a:latin typeface="Helvetica Light"/>
        <a:ea typeface="Helvetica Light"/>
        <a:cs typeface="Helvetica Light"/>
        <a:sym typeface="Helvetica Light"/>
      </a:defRPr>
    </a:lvl2pPr>
    <a:lvl3pPr algn="ctr" defTabSz="584200">
      <a:defRPr sz="5000">
        <a:latin typeface="Helvetica Light"/>
        <a:ea typeface="Helvetica Light"/>
        <a:cs typeface="Helvetica Light"/>
        <a:sym typeface="Helvetica Light"/>
      </a:defRPr>
    </a:lvl3pPr>
    <a:lvl4pPr algn="ctr" defTabSz="584200">
      <a:defRPr sz="5000">
        <a:latin typeface="Helvetica Light"/>
        <a:ea typeface="Helvetica Light"/>
        <a:cs typeface="Helvetica Light"/>
        <a:sym typeface="Helvetica Light"/>
      </a:defRPr>
    </a:lvl4pPr>
    <a:lvl5pPr algn="ctr" defTabSz="584200">
      <a:defRPr sz="5000">
        <a:latin typeface="Helvetica Light"/>
        <a:ea typeface="Helvetica Light"/>
        <a:cs typeface="Helvetica Light"/>
        <a:sym typeface="Helvetica Light"/>
      </a:defRPr>
    </a:lvl5pPr>
    <a:lvl6pPr algn="ctr" defTabSz="584200">
      <a:defRPr sz="5000">
        <a:latin typeface="Helvetica Light"/>
        <a:ea typeface="Helvetica Light"/>
        <a:cs typeface="Helvetica Light"/>
        <a:sym typeface="Helvetica Light"/>
      </a:defRPr>
    </a:lvl6pPr>
    <a:lvl7pPr algn="ctr" defTabSz="584200">
      <a:defRPr sz="5000">
        <a:latin typeface="Helvetica Light"/>
        <a:ea typeface="Helvetica Light"/>
        <a:cs typeface="Helvetica Light"/>
        <a:sym typeface="Helvetica Light"/>
      </a:defRPr>
    </a:lvl7pPr>
    <a:lvl8pPr algn="ctr" defTabSz="584200">
      <a:defRPr sz="5000">
        <a:latin typeface="Helvetica Light"/>
        <a:ea typeface="Helvetica Light"/>
        <a:cs typeface="Helvetica Light"/>
        <a:sym typeface="Helvetica Light"/>
      </a:defRPr>
    </a:lvl8pPr>
    <a:lvl9pPr algn="ctr" defTabSz="584200">
      <a:defRPr sz="5000">
        <a:latin typeface="Helvetica Light"/>
        <a:ea typeface="Helvetica Light"/>
        <a:cs typeface="Helvetica Light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D2E8"/>
          </a:solidFill>
        </a:fill>
      </a:tcStyle>
    </a:wholeTbl>
    <a:band2H>
      <a:tcTxStyle/>
      <a:tcStyle>
        <a:tcBdr/>
        <a:fill>
          <a:solidFill>
            <a:srgbClr val="E6EAF4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365C0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365C0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2E7CB"/>
          </a:solidFill>
        </a:fill>
      </a:tcStyle>
    </a:wholeTbl>
    <a:band2H>
      <a:tcTxStyle/>
      <a:tcStyle>
        <a:tcBdr/>
        <a:fill>
          <a:solidFill>
            <a:srgbClr val="F8F4E7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CBD23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CBD23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CBD23"/>
          </a:solidFill>
        </a:fill>
      </a:tcStyle>
    </a:firstRow>
  </a:tblStyle>
  <a:tblStyle styleId="{EEE7283C-3CF3-47DC-8721-378D4A62B22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5CDDE"/>
          </a:solidFill>
        </a:fill>
      </a:tcStyle>
    </a:wholeTbl>
    <a:band2H>
      <a:tcTxStyle/>
      <a:tcStyle>
        <a:tcBdr/>
        <a:fill>
          <a:solidFill>
            <a:srgbClr val="EBE8EF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73F9B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73F9B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73F9B"/>
          </a:solidFill>
        </a:fill>
      </a:tcStyle>
    </a:firstRow>
  </a:tblStyle>
  <a:tblStyle styleId="{CF821DB8-F4EB-4A41-A1BA-3FCAFE7338EE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33BA23B1-9221-436E-865A-0063620EA4FD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46" d="100"/>
          <a:sy n="46" d="100"/>
        </p:scale>
        <p:origin x="-696" y="-112"/>
      </p:cViewPr>
      <p:guideLst>
        <p:guide orient="horz" pos="4320"/>
        <p:guide pos="76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49" name="Shape 4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1009962679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arrier SDN/WAN- 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Body Level One</a:t>
            </a:r>
          </a:p>
          <a:p>
            <a:pPr lvl="1">
              <a:defRPr sz="1800"/>
            </a:pPr>
            <a:r>
              <a:rPr sz="4400"/>
              <a:t>Body Level Two</a:t>
            </a:r>
          </a:p>
          <a:p>
            <a:pPr lvl="2">
              <a:defRPr sz="1800"/>
            </a:pPr>
            <a:r>
              <a:rPr sz="4400"/>
              <a:t>Body Level Three</a:t>
            </a:r>
          </a:p>
          <a:p>
            <a:pPr lvl="3">
              <a:defRPr sz="1800"/>
            </a:pPr>
            <a:r>
              <a:rPr sz="4400"/>
              <a:t>Body Level Four</a:t>
            </a:r>
          </a:p>
          <a:p>
            <a:pPr lvl="4">
              <a:defRPr sz="1800"/>
            </a:pPr>
            <a:r>
              <a:rPr sz="4400"/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 Column Bulle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6.jpe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" y="0"/>
            <a:ext cx="24384003" cy="1371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image4.png"/>
          <p:cNvPicPr/>
          <p:nvPr/>
        </p:nvPicPr>
        <p:blipFill>
          <a:blip r:embed="rId3">
            <a:extLst/>
          </a:blip>
          <a:srcRect t="23" b="23"/>
          <a:stretch>
            <a:fillRect/>
          </a:stretch>
        </p:blipFill>
        <p:spPr>
          <a:xfrm>
            <a:off x="907098" y="414758"/>
            <a:ext cx="1884289" cy="2669409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Shape 16"/>
          <p:cNvSpPr/>
          <p:nvPr/>
        </p:nvSpPr>
        <p:spPr>
          <a:xfrm>
            <a:off x="3160698" y="827500"/>
            <a:ext cx="13467538" cy="9906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6" tIns="71436" rIns="71436" bIns="71436" anchor="ctr">
            <a:spAutoFit/>
          </a:bodyPr>
          <a:lstStyle>
            <a:lvl1pPr algn="l">
              <a:defRPr sz="55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 b="0"/>
            </a:pPr>
            <a:r>
              <a:rPr lang="en-US" sz="5500" b="1" dirty="0" smtClean="0"/>
              <a:t>Multi-Layer Network Control with ONOS</a:t>
            </a:r>
            <a:endParaRPr sz="5500" b="1" dirty="0"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Image Abov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6.jpe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" y="0"/>
            <a:ext cx="24384003" cy="1371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0" name="image4.png"/>
          <p:cNvPicPr/>
          <p:nvPr/>
        </p:nvPicPr>
        <p:blipFill>
          <a:blip r:embed="rId3">
            <a:extLst/>
          </a:blip>
          <a:srcRect t="23" b="23"/>
          <a:stretch>
            <a:fillRect/>
          </a:stretch>
        </p:blipFill>
        <p:spPr>
          <a:xfrm>
            <a:off x="907098" y="414758"/>
            <a:ext cx="1884289" cy="2669409"/>
          </a:xfrm>
          <a:prstGeom prst="rect">
            <a:avLst/>
          </a:prstGeom>
          <a:ln w="12700">
            <a:miter lim="400000"/>
          </a:ln>
        </p:spPr>
      </p:pic>
      <p:sp>
        <p:nvSpPr>
          <p:cNvPr id="21" name="Shape 21"/>
          <p:cNvSpPr/>
          <p:nvPr/>
        </p:nvSpPr>
        <p:spPr>
          <a:xfrm>
            <a:off x="3160698" y="856414"/>
            <a:ext cx="6327137" cy="932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6" tIns="71436" rIns="71436" bIns="71436" anchor="ctr">
            <a:spAutoFit/>
          </a:bodyPr>
          <a:lstStyle>
            <a:lvl1pPr algn="l">
              <a:defRPr sz="55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 b="0"/>
            </a:pPr>
            <a:r>
              <a:rPr sz="5500" b="1"/>
              <a:t>Carrier SDN / WAN</a:t>
            </a:r>
          </a:p>
        </p:txBody>
      </p:sp>
      <p:sp>
        <p:nvSpPr>
          <p:cNvPr id="22" name="Shape 22"/>
          <p:cNvSpPr/>
          <p:nvPr/>
        </p:nvSpPr>
        <p:spPr>
          <a:xfrm>
            <a:off x="3199696" y="3278382"/>
            <a:ext cx="8842345" cy="7889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574" tIns="36574" rIns="36574" bIns="36574">
            <a:spAutoFit/>
          </a:bodyPr>
          <a:lstStyle>
            <a:lvl1pPr algn="l" defTabSz="457200">
              <a:defRPr b="1">
                <a:solidFill>
                  <a:srgbClr val="14131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5000" b="1">
                <a:solidFill>
                  <a:srgbClr val="141313"/>
                </a:solidFill>
              </a:rPr>
              <a:t>Click to edit Master title style</a:t>
            </a:r>
          </a:p>
        </p:txBody>
      </p:sp>
      <p:sp>
        <p:nvSpPr>
          <p:cNvPr id="23" name="Shape 23"/>
          <p:cNvSpPr/>
          <p:nvPr/>
        </p:nvSpPr>
        <p:spPr>
          <a:xfrm>
            <a:off x="4329027" y="8944205"/>
            <a:ext cx="6583683" cy="12192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574" tIns="36574" rIns="36574" bIns="36574">
            <a:normAutofit/>
          </a:bodyPr>
          <a:lstStyle>
            <a:lvl1pPr algn="l" defTabSz="457200">
              <a:spcBef>
                <a:spcPts val="400"/>
              </a:spcBef>
              <a:defRPr sz="2600">
                <a:solidFill>
                  <a:srgbClr val="14131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600">
                <a:solidFill>
                  <a:srgbClr val="141313"/>
                </a:solidFill>
              </a:rPr>
              <a:t>Text, i.e. description of image / chart / table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 Left &amp; 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image6.jpe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" y="0"/>
            <a:ext cx="24384003" cy="1371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5" name="image4.png"/>
          <p:cNvPicPr/>
          <p:nvPr/>
        </p:nvPicPr>
        <p:blipFill>
          <a:blip r:embed="rId3">
            <a:extLst/>
          </a:blip>
          <a:srcRect t="23" b="23"/>
          <a:stretch>
            <a:fillRect/>
          </a:stretch>
        </p:blipFill>
        <p:spPr>
          <a:xfrm>
            <a:off x="907098" y="414758"/>
            <a:ext cx="1884289" cy="2669409"/>
          </a:xfrm>
          <a:prstGeom prst="rect">
            <a:avLst/>
          </a:prstGeom>
          <a:ln w="12700">
            <a:miter lim="400000"/>
          </a:ln>
        </p:spPr>
      </p:pic>
      <p:sp>
        <p:nvSpPr>
          <p:cNvPr id="36" name="Shape 36"/>
          <p:cNvSpPr/>
          <p:nvPr/>
        </p:nvSpPr>
        <p:spPr>
          <a:xfrm>
            <a:off x="3160698" y="856414"/>
            <a:ext cx="6327137" cy="932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6" tIns="71436" rIns="71436" bIns="71436" anchor="ctr">
            <a:spAutoFit/>
          </a:bodyPr>
          <a:lstStyle>
            <a:lvl1pPr algn="l">
              <a:defRPr sz="55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 b="0"/>
            </a:pPr>
            <a:r>
              <a:rPr sz="5500" b="1"/>
              <a:t>Carrier SDN / WAN</a:t>
            </a:r>
          </a:p>
        </p:txBody>
      </p:sp>
      <p:sp>
        <p:nvSpPr>
          <p:cNvPr id="37" name="Shape 37"/>
          <p:cNvSpPr/>
          <p:nvPr/>
        </p:nvSpPr>
        <p:spPr>
          <a:xfrm>
            <a:off x="3270741" y="4340324"/>
            <a:ext cx="3270252" cy="43891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574" tIns="36574" rIns="36574" bIns="36574">
            <a:normAutofit/>
          </a:bodyPr>
          <a:lstStyle>
            <a:lvl1pPr marL="861483" indent="-861483" algn="l" defTabSz="457200">
              <a:spcBef>
                <a:spcPts val="400"/>
              </a:spcBef>
              <a:buClr>
                <a:srgbClr val="141313"/>
              </a:buClr>
              <a:buSzPct val="100000"/>
              <a:buFont typeface="Arial"/>
              <a:buChar char="•"/>
              <a:defRPr sz="3700">
                <a:solidFill>
                  <a:srgbClr val="14131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700">
                <a:solidFill>
                  <a:srgbClr val="141313"/>
                </a:solidFill>
              </a:rPr>
              <a:t>Click to edit Master text styles</a:t>
            </a:r>
          </a:p>
        </p:txBody>
      </p:sp>
      <p:sp>
        <p:nvSpPr>
          <p:cNvPr id="38" name="Shape 38"/>
          <p:cNvSpPr/>
          <p:nvPr/>
        </p:nvSpPr>
        <p:spPr>
          <a:xfrm>
            <a:off x="3213112" y="3270772"/>
            <a:ext cx="8954452" cy="7889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574" tIns="36574" rIns="36574" bIns="36574">
            <a:spAutoFit/>
          </a:bodyPr>
          <a:lstStyle>
            <a:lvl1pPr algn="l" defTabSz="457200">
              <a:defRPr b="1">
                <a:solidFill>
                  <a:srgbClr val="14131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5000" b="1">
                <a:solidFill>
                  <a:srgbClr val="141313"/>
                </a:solidFill>
              </a:rPr>
              <a:t>Click to edit Master title style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Image Left &amp; Text Right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image6.jpe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" y="0"/>
            <a:ext cx="24384003" cy="13716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2" name="image4.png"/>
          <p:cNvPicPr/>
          <p:nvPr/>
        </p:nvPicPr>
        <p:blipFill>
          <a:blip r:embed="rId3">
            <a:extLst/>
          </a:blip>
          <a:srcRect t="23" b="23"/>
          <a:stretch>
            <a:fillRect/>
          </a:stretch>
        </p:blipFill>
        <p:spPr>
          <a:xfrm>
            <a:off x="907098" y="414758"/>
            <a:ext cx="1884289" cy="2669409"/>
          </a:xfrm>
          <a:prstGeom prst="rect">
            <a:avLst/>
          </a:prstGeom>
          <a:ln w="12700">
            <a:miter lim="400000"/>
          </a:ln>
        </p:spPr>
      </p:pic>
      <p:sp>
        <p:nvSpPr>
          <p:cNvPr id="43" name="Shape 43"/>
          <p:cNvSpPr/>
          <p:nvPr/>
        </p:nvSpPr>
        <p:spPr>
          <a:xfrm>
            <a:off x="3160698" y="856414"/>
            <a:ext cx="6327137" cy="932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6" tIns="71436" rIns="71436" bIns="71436" anchor="ctr">
            <a:spAutoFit/>
          </a:bodyPr>
          <a:lstStyle>
            <a:lvl1pPr algn="l">
              <a:defRPr sz="55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 b="0"/>
            </a:pPr>
            <a:r>
              <a:rPr sz="5500" b="1"/>
              <a:t>Carrier SDN / WAN</a:t>
            </a:r>
          </a:p>
        </p:txBody>
      </p:sp>
      <p:sp>
        <p:nvSpPr>
          <p:cNvPr id="44" name="Shape 44"/>
          <p:cNvSpPr/>
          <p:nvPr/>
        </p:nvSpPr>
        <p:spPr>
          <a:xfrm>
            <a:off x="2729634" y="4362991"/>
            <a:ext cx="4676617" cy="43891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574" tIns="36574" rIns="36574" bIns="36574">
            <a:normAutofit/>
          </a:bodyPr>
          <a:lstStyle>
            <a:lvl1pPr marL="342900" indent="-342900" algn="l" defTabSz="457200">
              <a:spcBef>
                <a:spcPts val="400"/>
              </a:spcBef>
              <a:defRPr sz="3000">
                <a:solidFill>
                  <a:srgbClr val="14131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141313"/>
                </a:solidFill>
              </a:rPr>
              <a:t>Image / Chart / Table</a:t>
            </a:r>
          </a:p>
        </p:txBody>
      </p:sp>
      <p:sp>
        <p:nvSpPr>
          <p:cNvPr id="45" name="Shape 45"/>
          <p:cNvSpPr/>
          <p:nvPr/>
        </p:nvSpPr>
        <p:spPr>
          <a:xfrm>
            <a:off x="3232543" y="3293438"/>
            <a:ext cx="8860016" cy="7889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574" tIns="36574" rIns="36574" bIns="36574">
            <a:spAutoFit/>
          </a:bodyPr>
          <a:lstStyle>
            <a:lvl1pPr algn="l" defTabSz="457200">
              <a:defRPr b="1">
                <a:solidFill>
                  <a:srgbClr val="14131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5000" b="1">
                <a:solidFill>
                  <a:srgbClr val="141313"/>
                </a:solidFill>
              </a:rPr>
              <a:t>Click to edit Master title style</a:t>
            </a:r>
          </a:p>
        </p:txBody>
      </p:sp>
      <p:sp>
        <p:nvSpPr>
          <p:cNvPr id="46" name="Shape 46"/>
          <p:cNvSpPr/>
          <p:nvPr/>
        </p:nvSpPr>
        <p:spPr>
          <a:xfrm>
            <a:off x="8665550" y="4362991"/>
            <a:ext cx="4676618" cy="43891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normAutofit/>
          </a:bodyPr>
          <a:lstStyle>
            <a:lvl1pPr algn="l" defTabSz="457200">
              <a:defRPr sz="3700">
                <a:solidFill>
                  <a:srgbClr val="141313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700">
                <a:solidFill>
                  <a:srgbClr val="141313"/>
                </a:solidFill>
              </a:rPr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eg"/><Relationship Id="rId8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body" idx="1"/>
          </p:nvPr>
        </p:nvSpPr>
        <p:spPr>
          <a:xfrm>
            <a:off x="4833937" y="7072311"/>
            <a:ext cx="14716127" cy="50184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sz="4400"/>
              <a:t>Body Level One</a:t>
            </a:r>
          </a:p>
          <a:p>
            <a:pPr lvl="1">
              <a:defRPr sz="1800"/>
            </a:pPr>
            <a:r>
              <a:rPr sz="4400"/>
              <a:t>Body Level Two</a:t>
            </a:r>
          </a:p>
          <a:p>
            <a:pPr lvl="2">
              <a:defRPr sz="1800"/>
            </a:pPr>
            <a:r>
              <a:rPr sz="4400"/>
              <a:t>Body Level Three</a:t>
            </a:r>
          </a:p>
          <a:p>
            <a:pPr lvl="3">
              <a:defRPr sz="1800"/>
            </a:pPr>
            <a:r>
              <a:rPr sz="4400"/>
              <a:t>Body Level Four</a:t>
            </a:r>
          </a:p>
          <a:p>
            <a:pPr lvl="4">
              <a:defRPr sz="1800"/>
            </a:pPr>
            <a:r>
              <a:rPr sz="4400"/>
              <a:t>Body Level Five</a:t>
            </a:r>
          </a:p>
        </p:txBody>
      </p:sp>
      <p:pic>
        <p:nvPicPr>
          <p:cNvPr id="3" name="image5.jpeg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Shape 4"/>
          <p:cNvSpPr/>
          <p:nvPr/>
        </p:nvSpPr>
        <p:spPr>
          <a:xfrm>
            <a:off x="21462910" y="12942909"/>
            <a:ext cx="2607219" cy="3733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574" tIns="36574" rIns="36574" bIns="36574">
            <a:spAutoFit/>
          </a:bodyPr>
          <a:lstStyle/>
          <a:p>
            <a:pPr lvl="0" algn="l" defTabSz="457200">
              <a:defRPr sz="1800"/>
            </a:pPr>
            <a:endParaRPr sz="11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l" defTabSz="457200">
              <a:defRPr sz="1800"/>
            </a:pPr>
            <a:r>
              <a:rPr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© 2014 Open Networking Foundation</a:t>
            </a:r>
          </a:p>
        </p:txBody>
      </p:sp>
      <p:pic>
        <p:nvPicPr>
          <p:cNvPr id="5" name="image4.png"/>
          <p:cNvPicPr/>
          <p:nvPr/>
        </p:nvPicPr>
        <p:blipFill>
          <a:blip r:embed="rId8">
            <a:extLst/>
          </a:blip>
          <a:srcRect t="23" b="23"/>
          <a:stretch>
            <a:fillRect/>
          </a:stretch>
        </p:blipFill>
        <p:spPr>
          <a:xfrm>
            <a:off x="907098" y="414758"/>
            <a:ext cx="1884289" cy="2669409"/>
          </a:xfrm>
          <a:prstGeom prst="rect">
            <a:avLst/>
          </a:prstGeom>
          <a:ln w="12700">
            <a:miter lim="4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4" r:id="rId4"/>
    <p:sldLayoutId id="2147483655" r:id="rId5"/>
  </p:sldLayoutIdLst>
  <p:transition xmlns:p14="http://schemas.microsoft.com/office/powerpoint/2010/main" spd="med"/>
  <p:txStyles>
    <p:titleStyle>
      <a:lvl1pPr algn="ctr" defTabSz="584200">
        <a:defRPr sz="11200">
          <a:latin typeface="Helvetica Light"/>
          <a:ea typeface="Helvetica Light"/>
          <a:cs typeface="Helvetica Light"/>
          <a:sym typeface="Helvetica Light"/>
        </a:defRPr>
      </a:lvl1pPr>
      <a:lvl2pPr algn="ctr" defTabSz="584200">
        <a:defRPr sz="11200">
          <a:latin typeface="Helvetica Light"/>
          <a:ea typeface="Helvetica Light"/>
          <a:cs typeface="Helvetica Light"/>
          <a:sym typeface="Helvetica Light"/>
        </a:defRPr>
      </a:lvl2pPr>
      <a:lvl3pPr algn="ctr" defTabSz="584200">
        <a:defRPr sz="11200">
          <a:latin typeface="Helvetica Light"/>
          <a:ea typeface="Helvetica Light"/>
          <a:cs typeface="Helvetica Light"/>
          <a:sym typeface="Helvetica Light"/>
        </a:defRPr>
      </a:lvl3pPr>
      <a:lvl4pPr algn="ctr" defTabSz="584200">
        <a:defRPr sz="11200">
          <a:latin typeface="Helvetica Light"/>
          <a:ea typeface="Helvetica Light"/>
          <a:cs typeface="Helvetica Light"/>
          <a:sym typeface="Helvetica Light"/>
        </a:defRPr>
      </a:lvl4pPr>
      <a:lvl5pPr algn="ctr" defTabSz="584200">
        <a:defRPr sz="11200">
          <a:latin typeface="Helvetica Light"/>
          <a:ea typeface="Helvetica Light"/>
          <a:cs typeface="Helvetica Light"/>
          <a:sym typeface="Helvetica Light"/>
        </a:defRPr>
      </a:lvl5pPr>
      <a:lvl6pPr algn="ctr" defTabSz="584200">
        <a:defRPr sz="11200">
          <a:latin typeface="Helvetica Light"/>
          <a:ea typeface="Helvetica Light"/>
          <a:cs typeface="Helvetica Light"/>
          <a:sym typeface="Helvetica Light"/>
        </a:defRPr>
      </a:lvl6pPr>
      <a:lvl7pPr algn="ctr" defTabSz="584200">
        <a:defRPr sz="11200">
          <a:latin typeface="Helvetica Light"/>
          <a:ea typeface="Helvetica Light"/>
          <a:cs typeface="Helvetica Light"/>
          <a:sym typeface="Helvetica Light"/>
        </a:defRPr>
      </a:lvl7pPr>
      <a:lvl8pPr algn="ctr" defTabSz="584200">
        <a:defRPr sz="11200">
          <a:latin typeface="Helvetica Light"/>
          <a:ea typeface="Helvetica Light"/>
          <a:cs typeface="Helvetica Light"/>
          <a:sym typeface="Helvetica Light"/>
        </a:defRPr>
      </a:lvl8pPr>
      <a:lvl9pPr algn="ctr" defTabSz="584200">
        <a:defRPr sz="11200">
          <a:latin typeface="Helvetica Light"/>
          <a:ea typeface="Helvetica Light"/>
          <a:cs typeface="Helvetica Light"/>
          <a:sym typeface="Helvetica Light"/>
        </a:defRPr>
      </a:lvl9pPr>
    </p:titleStyle>
    <p:bodyStyle>
      <a:lvl1pPr algn="ctr" defTabSz="584200">
        <a:defRPr sz="4400">
          <a:latin typeface="Helvetica Light"/>
          <a:ea typeface="Helvetica Light"/>
          <a:cs typeface="Helvetica Light"/>
          <a:sym typeface="Helvetica Light"/>
        </a:defRPr>
      </a:lvl1pPr>
      <a:lvl2pPr algn="ctr" defTabSz="584200">
        <a:defRPr sz="4400">
          <a:latin typeface="Helvetica Light"/>
          <a:ea typeface="Helvetica Light"/>
          <a:cs typeface="Helvetica Light"/>
          <a:sym typeface="Helvetica Light"/>
        </a:defRPr>
      </a:lvl2pPr>
      <a:lvl3pPr algn="ctr" defTabSz="584200">
        <a:defRPr sz="4400">
          <a:latin typeface="Helvetica Light"/>
          <a:ea typeface="Helvetica Light"/>
          <a:cs typeface="Helvetica Light"/>
          <a:sym typeface="Helvetica Light"/>
        </a:defRPr>
      </a:lvl3pPr>
      <a:lvl4pPr algn="ctr" defTabSz="584200">
        <a:defRPr sz="4400">
          <a:latin typeface="Helvetica Light"/>
          <a:ea typeface="Helvetica Light"/>
          <a:cs typeface="Helvetica Light"/>
          <a:sym typeface="Helvetica Light"/>
        </a:defRPr>
      </a:lvl4pPr>
      <a:lvl5pPr algn="ctr" defTabSz="584200">
        <a:defRPr sz="4400">
          <a:latin typeface="Helvetica Light"/>
          <a:ea typeface="Helvetica Light"/>
          <a:cs typeface="Helvetica Light"/>
          <a:sym typeface="Helvetica Light"/>
        </a:defRPr>
      </a:lvl5pPr>
      <a:lvl6pPr algn="ctr" defTabSz="584200">
        <a:defRPr sz="4400">
          <a:latin typeface="Helvetica Light"/>
          <a:ea typeface="Helvetica Light"/>
          <a:cs typeface="Helvetica Light"/>
          <a:sym typeface="Helvetica Light"/>
        </a:defRPr>
      </a:lvl6pPr>
      <a:lvl7pPr algn="ctr" defTabSz="584200">
        <a:defRPr sz="4400">
          <a:latin typeface="Helvetica Light"/>
          <a:ea typeface="Helvetica Light"/>
          <a:cs typeface="Helvetica Light"/>
          <a:sym typeface="Helvetica Light"/>
        </a:defRPr>
      </a:lvl7pPr>
      <a:lvl8pPr algn="ctr" defTabSz="584200">
        <a:defRPr sz="4400">
          <a:latin typeface="Helvetica Light"/>
          <a:ea typeface="Helvetica Light"/>
          <a:cs typeface="Helvetica Light"/>
          <a:sym typeface="Helvetica Light"/>
        </a:defRPr>
      </a:lvl8pPr>
      <a:lvl9pPr algn="ctr" defTabSz="584200">
        <a:defRPr sz="4400">
          <a:latin typeface="Helvetica Light"/>
          <a:ea typeface="Helvetica Light"/>
          <a:cs typeface="Helvetica Light"/>
          <a:sym typeface="Helvetica Light"/>
        </a:defRPr>
      </a:lvl9pPr>
    </p:bodyStyle>
    <p:otherStyle>
      <a:lvl1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algn="r" defTabSz="584200">
        <a:defRPr sz="1200"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Relationship Id="rId3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5.emf"/><Relationship Id="rId7" Type="http://schemas.openxmlformats.org/officeDocument/2006/relationships/image" Target="../media/image6.emf"/><Relationship Id="rId8" Type="http://schemas.openxmlformats.org/officeDocument/2006/relationships/image" Target="../media/image12.wmf"/><Relationship Id="rId9" Type="http://schemas.openxmlformats.org/officeDocument/2006/relationships/image" Target="../media/image13.png"/><Relationship Id="rId10" Type="http://schemas.openxmlformats.org/officeDocument/2006/relationships/image" Target="../media/image4.png"/><Relationship Id="rId11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3775687" y="7601541"/>
            <a:ext cx="17036696" cy="5018486"/>
          </a:xfrm>
        </p:spPr>
        <p:txBody>
          <a:bodyPr>
            <a:normAutofit/>
          </a:bodyPr>
          <a:lstStyle/>
          <a:p>
            <a:endParaRPr lang="en-US" sz="7200" b="1" dirty="0" smtClean="0">
              <a:solidFill>
                <a:schemeClr val="bg1"/>
              </a:solidFill>
              <a:latin typeface="Arial"/>
              <a:cs typeface="Arial"/>
            </a:endParaRPr>
          </a:p>
          <a:p>
            <a:r>
              <a:rPr lang="en-US" sz="7200" b="1" dirty="0" smtClean="0">
                <a:solidFill>
                  <a:schemeClr val="bg1"/>
                </a:solidFill>
                <a:latin typeface="Arial"/>
                <a:cs typeface="Arial"/>
              </a:rPr>
              <a:t>Multi-layer Network Control with ONOS</a:t>
            </a:r>
            <a:endParaRPr lang="en-US" sz="7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3" name="Shape 163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9735962" y="2399197"/>
            <a:ext cx="4287269" cy="41039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1868268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Group 86"/>
          <p:cNvGrpSpPr/>
          <p:nvPr/>
        </p:nvGrpSpPr>
        <p:grpSpPr>
          <a:xfrm>
            <a:off x="2570091" y="2619740"/>
            <a:ext cx="17964712" cy="8643171"/>
            <a:chOff x="76200" y="1144261"/>
            <a:chExt cx="7936805" cy="3633771"/>
          </a:xfrm>
        </p:grpSpPr>
        <p:sp>
          <p:nvSpPr>
            <p:cNvPr id="88" name="Parallelogram 87"/>
            <p:cNvSpPr/>
            <p:nvPr/>
          </p:nvSpPr>
          <p:spPr>
            <a:xfrm>
              <a:off x="1176359" y="3682656"/>
              <a:ext cx="6530937" cy="1095376"/>
            </a:xfrm>
            <a:prstGeom prst="parallelogram">
              <a:avLst/>
            </a:prstGeom>
            <a:solidFill>
              <a:srgbClr val="333333">
                <a:lumMod val="10000"/>
                <a:lumOff val="9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89" name="Parallelogram 88"/>
            <p:cNvSpPr/>
            <p:nvPr/>
          </p:nvSpPr>
          <p:spPr>
            <a:xfrm>
              <a:off x="1360177" y="2472928"/>
              <a:ext cx="6530937" cy="989463"/>
            </a:xfrm>
            <a:prstGeom prst="parallelogram">
              <a:avLst/>
            </a:prstGeom>
            <a:solidFill>
              <a:srgbClr val="333333">
                <a:lumMod val="10000"/>
                <a:lumOff val="9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90" name="Parallelogram 89"/>
            <p:cNvSpPr/>
            <p:nvPr/>
          </p:nvSpPr>
          <p:spPr>
            <a:xfrm>
              <a:off x="1482068" y="1144261"/>
              <a:ext cx="6530937" cy="1139446"/>
            </a:xfrm>
            <a:prstGeom prst="parallelogram">
              <a:avLst/>
            </a:prstGeom>
            <a:solidFill>
              <a:srgbClr val="333333">
                <a:lumMod val="10000"/>
                <a:lumOff val="9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pic>
          <p:nvPicPr>
            <p:cNvPr id="91" name="Picture 3"/>
            <p:cNvPicPr>
              <a:picLocks noChangeAspect="1" noChangeArrowheads="1"/>
            </p:cNvPicPr>
            <p:nvPr/>
          </p:nvPicPr>
          <p:blipFill>
            <a:blip r:embed="rId2" cstate="email">
              <a:duotone>
                <a:srgbClr val="66666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2453" y="3796956"/>
              <a:ext cx="403225" cy="295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" name="Picture 3"/>
            <p:cNvPicPr>
              <a:picLocks noChangeAspect="1" noChangeArrowheads="1"/>
            </p:cNvPicPr>
            <p:nvPr/>
          </p:nvPicPr>
          <p:blipFill>
            <a:blip r:embed="rId2" cstate="email">
              <a:duotone>
                <a:srgbClr val="66666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9253" y="4482756"/>
              <a:ext cx="403225" cy="295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3" name="Picture 3"/>
            <p:cNvPicPr>
              <a:picLocks noChangeAspect="1" noChangeArrowheads="1"/>
            </p:cNvPicPr>
            <p:nvPr/>
          </p:nvPicPr>
          <p:blipFill>
            <a:blip r:embed="rId2" cstate="email">
              <a:duotone>
                <a:srgbClr val="66666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41828" y="3796956"/>
              <a:ext cx="403225" cy="295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4" name="Picture 3"/>
            <p:cNvPicPr>
              <a:picLocks noChangeAspect="1" noChangeArrowheads="1"/>
            </p:cNvPicPr>
            <p:nvPr/>
          </p:nvPicPr>
          <p:blipFill>
            <a:blip r:embed="rId2" cstate="email">
              <a:duotone>
                <a:srgbClr val="66666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26053" y="4082706"/>
              <a:ext cx="403225" cy="295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95" name="Straight Connector 94"/>
            <p:cNvCxnSpPr/>
            <p:nvPr/>
          </p:nvCxnSpPr>
          <p:spPr>
            <a:xfrm>
              <a:off x="3473452" y="3968406"/>
              <a:ext cx="1752600" cy="228600"/>
            </a:xfrm>
            <a:prstGeom prst="line">
              <a:avLst/>
            </a:prstGeom>
            <a:noFill/>
            <a:ln w="19050" cap="flat" cmpd="sng" algn="ctr">
              <a:solidFill>
                <a:srgbClr val="AD0004"/>
              </a:solidFill>
              <a:prstDash val="solid"/>
            </a:ln>
            <a:effectLst/>
          </p:spPr>
        </p:cxnSp>
        <p:pic>
          <p:nvPicPr>
            <p:cNvPr id="96" name="Picture 3"/>
            <p:cNvPicPr>
              <a:picLocks noChangeAspect="1" noChangeArrowheads="1"/>
            </p:cNvPicPr>
            <p:nvPr/>
          </p:nvPicPr>
          <p:blipFill>
            <a:blip r:embed="rId2" cstate="email">
              <a:duotone>
                <a:srgbClr val="66666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97653" y="3682656"/>
              <a:ext cx="403225" cy="295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7" name="Picture 3"/>
            <p:cNvPicPr>
              <a:picLocks noChangeAspect="1" noChangeArrowheads="1"/>
            </p:cNvPicPr>
            <p:nvPr/>
          </p:nvPicPr>
          <p:blipFill>
            <a:blip r:embed="rId2" cstate="email">
              <a:duotone>
                <a:srgbClr val="66666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10979" y="4257239"/>
              <a:ext cx="403225" cy="295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98" name="Straight Connector 97"/>
            <p:cNvCxnSpPr/>
            <p:nvPr/>
          </p:nvCxnSpPr>
          <p:spPr>
            <a:xfrm flipV="1">
              <a:off x="2171700" y="1478410"/>
              <a:ext cx="2514600" cy="342900"/>
            </a:xfrm>
            <a:prstGeom prst="line">
              <a:avLst/>
            </a:prstGeom>
            <a:noFill/>
            <a:ln w="19050" cap="flat" cmpd="sng" algn="ctr">
              <a:solidFill>
                <a:srgbClr val="666666"/>
              </a:solidFill>
              <a:prstDash val="dashDot"/>
            </a:ln>
            <a:effectLst/>
          </p:spPr>
        </p:cxnSp>
        <p:cxnSp>
          <p:nvCxnSpPr>
            <p:cNvPr id="99" name="Straight Connector 98"/>
            <p:cNvCxnSpPr/>
            <p:nvPr/>
          </p:nvCxnSpPr>
          <p:spPr>
            <a:xfrm>
              <a:off x="2171700" y="1821310"/>
              <a:ext cx="4191000" cy="228600"/>
            </a:xfrm>
            <a:prstGeom prst="line">
              <a:avLst/>
            </a:prstGeom>
            <a:noFill/>
            <a:ln w="19050" cap="flat" cmpd="sng" algn="ctr">
              <a:solidFill>
                <a:srgbClr val="666666"/>
              </a:solidFill>
              <a:prstDash val="dashDot"/>
            </a:ln>
            <a:effectLst/>
          </p:spPr>
        </p:cxnSp>
        <p:cxnSp>
          <p:nvCxnSpPr>
            <p:cNvPr id="100" name="Straight Connector 99"/>
            <p:cNvCxnSpPr/>
            <p:nvPr/>
          </p:nvCxnSpPr>
          <p:spPr>
            <a:xfrm>
              <a:off x="2171700" y="1821310"/>
              <a:ext cx="2057400" cy="285750"/>
            </a:xfrm>
            <a:prstGeom prst="line">
              <a:avLst/>
            </a:prstGeom>
            <a:noFill/>
            <a:ln w="19050" cap="flat" cmpd="sng" algn="ctr">
              <a:solidFill>
                <a:srgbClr val="666666"/>
              </a:solidFill>
              <a:prstDash val="dashDot"/>
            </a:ln>
            <a:effectLst/>
          </p:spPr>
        </p:cxnSp>
        <p:cxnSp>
          <p:nvCxnSpPr>
            <p:cNvPr id="101" name="Straight Connector 100"/>
            <p:cNvCxnSpPr/>
            <p:nvPr/>
          </p:nvCxnSpPr>
          <p:spPr>
            <a:xfrm flipV="1">
              <a:off x="4229100" y="1478410"/>
              <a:ext cx="381000" cy="628650"/>
            </a:xfrm>
            <a:prstGeom prst="line">
              <a:avLst/>
            </a:prstGeom>
            <a:noFill/>
            <a:ln w="19050" cap="flat" cmpd="sng" algn="ctr">
              <a:solidFill>
                <a:srgbClr val="666666"/>
              </a:solidFill>
              <a:prstDash val="dashDot"/>
            </a:ln>
            <a:effectLst/>
          </p:spPr>
        </p:cxnSp>
        <p:cxnSp>
          <p:nvCxnSpPr>
            <p:cNvPr id="102" name="Straight Connector 101"/>
            <p:cNvCxnSpPr/>
            <p:nvPr/>
          </p:nvCxnSpPr>
          <p:spPr>
            <a:xfrm flipH="1">
              <a:off x="4686300" y="1421260"/>
              <a:ext cx="2057400" cy="57150"/>
            </a:xfrm>
            <a:prstGeom prst="line">
              <a:avLst/>
            </a:prstGeom>
            <a:noFill/>
            <a:ln w="19050" cap="flat" cmpd="sng" algn="ctr">
              <a:solidFill>
                <a:srgbClr val="666666"/>
              </a:solidFill>
              <a:prstDash val="dashDot"/>
            </a:ln>
            <a:effectLst/>
          </p:spPr>
        </p:cxnSp>
        <p:cxnSp>
          <p:nvCxnSpPr>
            <p:cNvPr id="103" name="Straight Connector 102"/>
            <p:cNvCxnSpPr/>
            <p:nvPr/>
          </p:nvCxnSpPr>
          <p:spPr>
            <a:xfrm flipH="1" flipV="1">
              <a:off x="4762500" y="1421260"/>
              <a:ext cx="1600200" cy="628650"/>
            </a:xfrm>
            <a:prstGeom prst="line">
              <a:avLst/>
            </a:prstGeom>
            <a:noFill/>
            <a:ln w="19050" cap="flat" cmpd="sng" algn="ctr">
              <a:solidFill>
                <a:srgbClr val="666666"/>
              </a:solidFill>
              <a:prstDash val="dashDot"/>
            </a:ln>
            <a:effectLst/>
          </p:spPr>
        </p:cxnSp>
        <p:cxnSp>
          <p:nvCxnSpPr>
            <p:cNvPr id="104" name="Straight Connector 103"/>
            <p:cNvCxnSpPr/>
            <p:nvPr/>
          </p:nvCxnSpPr>
          <p:spPr>
            <a:xfrm flipV="1">
              <a:off x="4305300" y="2049910"/>
              <a:ext cx="2057400" cy="114300"/>
            </a:xfrm>
            <a:prstGeom prst="line">
              <a:avLst/>
            </a:prstGeom>
            <a:noFill/>
            <a:ln w="19050" cap="flat" cmpd="sng" algn="ctr">
              <a:solidFill>
                <a:srgbClr val="666666"/>
              </a:solidFill>
              <a:prstDash val="dashDot"/>
            </a:ln>
            <a:effectLst/>
          </p:spPr>
        </p:cxnSp>
        <p:cxnSp>
          <p:nvCxnSpPr>
            <p:cNvPr id="105" name="Straight Connector 104"/>
            <p:cNvCxnSpPr/>
            <p:nvPr/>
          </p:nvCxnSpPr>
          <p:spPr>
            <a:xfrm flipV="1">
              <a:off x="4305300" y="1421260"/>
              <a:ext cx="2438400" cy="742950"/>
            </a:xfrm>
            <a:prstGeom prst="line">
              <a:avLst/>
            </a:prstGeom>
            <a:noFill/>
            <a:ln w="19050" cap="flat" cmpd="sng" algn="ctr">
              <a:solidFill>
                <a:srgbClr val="666666"/>
              </a:solidFill>
              <a:prstDash val="dashDot"/>
            </a:ln>
            <a:effectLst/>
          </p:spPr>
        </p:cxnSp>
        <p:cxnSp>
          <p:nvCxnSpPr>
            <p:cNvPr id="106" name="Straight Connector 105"/>
            <p:cNvCxnSpPr/>
            <p:nvPr/>
          </p:nvCxnSpPr>
          <p:spPr>
            <a:xfrm flipV="1">
              <a:off x="6362700" y="1421260"/>
              <a:ext cx="381000" cy="628650"/>
            </a:xfrm>
            <a:prstGeom prst="line">
              <a:avLst/>
            </a:prstGeom>
            <a:noFill/>
            <a:ln w="19050" cap="flat" cmpd="sng" algn="ctr">
              <a:solidFill>
                <a:srgbClr val="666666"/>
              </a:solidFill>
              <a:prstDash val="dashDot"/>
            </a:ln>
            <a:effectLst/>
          </p:spPr>
        </p:cxnSp>
        <p:pic>
          <p:nvPicPr>
            <p:cNvPr id="107" name="Picture 6"/>
            <p:cNvPicPr>
              <a:picLocks noChangeAspect="1" noChangeArrowheads="1"/>
            </p:cNvPicPr>
            <p:nvPr/>
          </p:nvPicPr>
          <p:blipFill>
            <a:blip r:embed="rId3" cstate="email">
              <a:duotone>
                <a:srgbClr val="66666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91300" y="1364110"/>
              <a:ext cx="412750" cy="2928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8" name="Picture 6"/>
            <p:cNvPicPr>
              <a:picLocks noChangeAspect="1" noChangeArrowheads="1"/>
            </p:cNvPicPr>
            <p:nvPr/>
          </p:nvPicPr>
          <p:blipFill>
            <a:blip r:embed="rId3" cstate="email">
              <a:duotone>
                <a:srgbClr val="66666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46824" y="3205846"/>
              <a:ext cx="412750" cy="2928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9" name="Picture 6"/>
            <p:cNvPicPr>
              <a:picLocks noChangeAspect="1" noChangeArrowheads="1"/>
            </p:cNvPicPr>
            <p:nvPr/>
          </p:nvPicPr>
          <p:blipFill>
            <a:blip r:embed="rId3" cstate="email">
              <a:duotone>
                <a:srgbClr val="66666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4224" y="3098689"/>
              <a:ext cx="412750" cy="2928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0" name="Picture 6"/>
            <p:cNvPicPr>
              <a:picLocks noChangeAspect="1" noChangeArrowheads="1"/>
            </p:cNvPicPr>
            <p:nvPr/>
          </p:nvPicPr>
          <p:blipFill>
            <a:blip r:embed="rId3" cstate="email">
              <a:duotone>
                <a:srgbClr val="66666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1424" y="2527189"/>
              <a:ext cx="412750" cy="2928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1" name="Picture 6"/>
            <p:cNvPicPr>
              <a:picLocks noChangeAspect="1" noChangeArrowheads="1"/>
            </p:cNvPicPr>
            <p:nvPr/>
          </p:nvPicPr>
          <p:blipFill>
            <a:blip r:embed="rId3" cstate="email">
              <a:duotone>
                <a:srgbClr val="66666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7824" y="2527189"/>
              <a:ext cx="412750" cy="2928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" name="Picture 6"/>
            <p:cNvPicPr>
              <a:picLocks noChangeAspect="1" noChangeArrowheads="1"/>
            </p:cNvPicPr>
            <p:nvPr/>
          </p:nvPicPr>
          <p:blipFill>
            <a:blip r:embed="rId3" cstate="email">
              <a:duotone>
                <a:srgbClr val="66666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76700" y="2042767"/>
              <a:ext cx="412750" cy="2928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3" name="Picture 6"/>
            <p:cNvPicPr>
              <a:picLocks noChangeAspect="1" noChangeArrowheads="1"/>
            </p:cNvPicPr>
            <p:nvPr/>
          </p:nvPicPr>
          <p:blipFill>
            <a:blip r:embed="rId3" cstate="email">
              <a:duotone>
                <a:srgbClr val="66666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7700" y="1364110"/>
              <a:ext cx="412750" cy="2928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4" name="Picture 6"/>
            <p:cNvPicPr>
              <a:picLocks noChangeAspect="1" noChangeArrowheads="1"/>
            </p:cNvPicPr>
            <p:nvPr/>
          </p:nvPicPr>
          <p:blipFill>
            <a:blip r:embed="rId3" cstate="email">
              <a:duotone>
                <a:srgbClr val="66666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34100" y="1935610"/>
              <a:ext cx="412750" cy="2928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5" name="Picture 6"/>
            <p:cNvPicPr>
              <a:picLocks noChangeAspect="1" noChangeArrowheads="1"/>
            </p:cNvPicPr>
            <p:nvPr/>
          </p:nvPicPr>
          <p:blipFill>
            <a:blip r:embed="rId3" cstate="email">
              <a:duotone>
                <a:srgbClr val="66666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11350" y="1757017"/>
              <a:ext cx="412750" cy="2928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16" name="Straight Connector 115"/>
            <p:cNvCxnSpPr/>
            <p:nvPr/>
          </p:nvCxnSpPr>
          <p:spPr>
            <a:xfrm>
              <a:off x="4908824" y="2599817"/>
              <a:ext cx="1905000" cy="41672"/>
            </a:xfrm>
            <a:prstGeom prst="line">
              <a:avLst/>
            </a:prstGeom>
            <a:noFill/>
            <a:ln w="9525" cap="flat" cmpd="sng" algn="ctr">
              <a:solidFill>
                <a:srgbClr val="7F0002">
                  <a:shade val="95000"/>
                  <a:satMod val="105000"/>
                </a:srgbClr>
              </a:solidFill>
              <a:prstDash val="sysDash"/>
            </a:ln>
            <a:effectLst/>
          </p:spPr>
        </p:cxnSp>
        <p:cxnSp>
          <p:nvCxnSpPr>
            <p:cNvPr id="117" name="Straight Connector 116"/>
            <p:cNvCxnSpPr/>
            <p:nvPr/>
          </p:nvCxnSpPr>
          <p:spPr>
            <a:xfrm flipV="1">
              <a:off x="2264050" y="2648633"/>
              <a:ext cx="2416175" cy="335756"/>
            </a:xfrm>
            <a:prstGeom prst="line">
              <a:avLst/>
            </a:prstGeom>
            <a:noFill/>
            <a:ln w="9525" cap="flat" cmpd="sng" algn="ctr">
              <a:solidFill>
                <a:srgbClr val="7F0002">
                  <a:shade val="95000"/>
                  <a:satMod val="105000"/>
                </a:srgbClr>
              </a:solidFill>
              <a:prstDash val="sysDash"/>
            </a:ln>
            <a:effectLst/>
          </p:spPr>
        </p:cxnSp>
        <p:pic>
          <p:nvPicPr>
            <p:cNvPr id="118" name="Picture 3"/>
            <p:cNvPicPr>
              <a:picLocks noChangeAspect="1" noChangeArrowheads="1"/>
            </p:cNvPicPr>
            <p:nvPr/>
          </p:nvPicPr>
          <p:blipFill>
            <a:blip r:embed="rId2" cstate="email">
              <a:duotone>
                <a:srgbClr val="66666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9453" y="4082706"/>
              <a:ext cx="403225" cy="295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19" name="Straight Connector 118"/>
            <p:cNvCxnSpPr/>
            <p:nvPr/>
          </p:nvCxnSpPr>
          <p:spPr>
            <a:xfrm>
              <a:off x="2340250" y="3034396"/>
              <a:ext cx="1882775" cy="178594"/>
            </a:xfrm>
            <a:prstGeom prst="line">
              <a:avLst/>
            </a:prstGeom>
            <a:noFill/>
            <a:ln w="9525" cap="flat" cmpd="sng" algn="ctr">
              <a:solidFill>
                <a:srgbClr val="7F0002">
                  <a:shade val="95000"/>
                  <a:satMod val="105000"/>
                </a:srgbClr>
              </a:solidFill>
              <a:prstDash val="sysDash"/>
            </a:ln>
            <a:effectLst/>
          </p:spPr>
        </p:cxnSp>
        <p:cxnSp>
          <p:nvCxnSpPr>
            <p:cNvPr id="120" name="Straight Connector 119"/>
            <p:cNvCxnSpPr/>
            <p:nvPr/>
          </p:nvCxnSpPr>
          <p:spPr>
            <a:xfrm flipV="1">
              <a:off x="4353200" y="3155840"/>
              <a:ext cx="1927225" cy="50006"/>
            </a:xfrm>
            <a:prstGeom prst="line">
              <a:avLst/>
            </a:prstGeom>
            <a:noFill/>
            <a:ln w="9525" cap="flat" cmpd="sng" algn="ctr">
              <a:solidFill>
                <a:srgbClr val="7F0002">
                  <a:shade val="95000"/>
                  <a:satMod val="105000"/>
                </a:srgbClr>
              </a:solidFill>
              <a:prstDash val="sysDash"/>
            </a:ln>
            <a:effectLst/>
          </p:spPr>
        </p:cxnSp>
        <p:cxnSp>
          <p:nvCxnSpPr>
            <p:cNvPr id="121" name="Straight Connector 120"/>
            <p:cNvCxnSpPr/>
            <p:nvPr/>
          </p:nvCxnSpPr>
          <p:spPr>
            <a:xfrm flipH="1">
              <a:off x="6509024" y="2584339"/>
              <a:ext cx="304800" cy="571500"/>
            </a:xfrm>
            <a:prstGeom prst="line">
              <a:avLst/>
            </a:prstGeom>
            <a:noFill/>
            <a:ln w="9525" cap="flat" cmpd="sng" algn="ctr">
              <a:solidFill>
                <a:srgbClr val="7F0002">
                  <a:shade val="95000"/>
                  <a:satMod val="105000"/>
                </a:srgbClr>
              </a:solidFill>
              <a:prstDash val="sysDash"/>
            </a:ln>
            <a:effectLst/>
          </p:spPr>
        </p:cxnSp>
        <p:cxnSp>
          <p:nvCxnSpPr>
            <p:cNvPr id="122" name="Straight Connector 121"/>
            <p:cNvCxnSpPr/>
            <p:nvPr/>
          </p:nvCxnSpPr>
          <p:spPr>
            <a:xfrm flipV="1">
              <a:off x="2279650" y="1445815"/>
              <a:ext cx="4419600" cy="400050"/>
            </a:xfrm>
            <a:prstGeom prst="line">
              <a:avLst/>
            </a:prstGeom>
            <a:noFill/>
            <a:ln w="19050" cap="flat" cmpd="sng" algn="ctr">
              <a:solidFill>
                <a:srgbClr val="666666"/>
              </a:solidFill>
              <a:prstDash val="dashDot"/>
            </a:ln>
            <a:effectLst/>
          </p:spPr>
        </p:cxnSp>
        <p:cxnSp>
          <p:nvCxnSpPr>
            <p:cNvPr id="123" name="Straight Connector 122"/>
            <p:cNvCxnSpPr>
              <a:endCxn id="115" idx="2"/>
            </p:cNvCxnSpPr>
            <p:nvPr/>
          </p:nvCxnSpPr>
          <p:spPr>
            <a:xfrm flipV="1">
              <a:off x="2108200" y="2049911"/>
              <a:ext cx="9525" cy="807589"/>
            </a:xfrm>
            <a:prstGeom prst="line">
              <a:avLst/>
            </a:prstGeom>
            <a:noFill/>
            <a:ln w="28575" cap="flat" cmpd="sng" algn="ctr">
              <a:solidFill>
                <a:srgbClr val="666666"/>
              </a:solidFill>
              <a:prstDash val="dot"/>
            </a:ln>
            <a:effectLst/>
          </p:spPr>
        </p:cxnSp>
        <p:cxnSp>
          <p:nvCxnSpPr>
            <p:cNvPr id="124" name="Straight Connector 123"/>
            <p:cNvCxnSpPr>
              <a:endCxn id="113" idx="2"/>
            </p:cNvCxnSpPr>
            <p:nvPr/>
          </p:nvCxnSpPr>
          <p:spPr>
            <a:xfrm flipH="1" flipV="1">
              <a:off x="4664075" y="1657004"/>
              <a:ext cx="29603" cy="836166"/>
            </a:xfrm>
            <a:prstGeom prst="line">
              <a:avLst/>
            </a:prstGeom>
            <a:noFill/>
            <a:ln w="28575" cap="flat" cmpd="sng" algn="ctr">
              <a:solidFill>
                <a:srgbClr val="666666"/>
              </a:solidFill>
              <a:prstDash val="dot"/>
            </a:ln>
            <a:effectLst/>
          </p:spPr>
        </p:cxnSp>
        <p:cxnSp>
          <p:nvCxnSpPr>
            <p:cNvPr id="125" name="Straight Connector 124"/>
            <p:cNvCxnSpPr/>
            <p:nvPr/>
          </p:nvCxnSpPr>
          <p:spPr>
            <a:xfrm flipV="1">
              <a:off x="6863647" y="1478410"/>
              <a:ext cx="0" cy="994519"/>
            </a:xfrm>
            <a:prstGeom prst="line">
              <a:avLst/>
            </a:prstGeom>
            <a:noFill/>
            <a:ln w="28575" cap="flat" cmpd="sng" algn="ctr">
              <a:solidFill>
                <a:srgbClr val="666666"/>
              </a:solidFill>
              <a:prstDash val="dot"/>
            </a:ln>
            <a:effectLst/>
          </p:spPr>
        </p:cxnSp>
        <p:cxnSp>
          <p:nvCxnSpPr>
            <p:cNvPr id="126" name="Straight Connector 125"/>
            <p:cNvCxnSpPr/>
            <p:nvPr/>
          </p:nvCxnSpPr>
          <p:spPr>
            <a:xfrm flipV="1">
              <a:off x="2241825" y="2648633"/>
              <a:ext cx="2416175" cy="335756"/>
            </a:xfrm>
            <a:prstGeom prst="line">
              <a:avLst/>
            </a:prstGeom>
            <a:noFill/>
            <a:ln w="28575" cap="flat" cmpd="sng" algn="ctr">
              <a:solidFill>
                <a:srgbClr val="0E47B1"/>
              </a:solidFill>
              <a:prstDash val="sysDash"/>
            </a:ln>
            <a:effectLst/>
          </p:spPr>
        </p:cxnSp>
        <p:cxnSp>
          <p:nvCxnSpPr>
            <p:cNvPr id="127" name="Straight Connector 126"/>
            <p:cNvCxnSpPr/>
            <p:nvPr/>
          </p:nvCxnSpPr>
          <p:spPr>
            <a:xfrm>
              <a:off x="4832624" y="2599817"/>
              <a:ext cx="1905000" cy="41672"/>
            </a:xfrm>
            <a:prstGeom prst="line">
              <a:avLst/>
            </a:prstGeom>
            <a:noFill/>
            <a:ln w="28575" cap="flat" cmpd="sng" algn="ctr">
              <a:solidFill>
                <a:srgbClr val="0E47B1"/>
              </a:solidFill>
              <a:prstDash val="sysDash"/>
            </a:ln>
            <a:effectLst/>
          </p:spPr>
        </p:cxnSp>
        <p:cxnSp>
          <p:nvCxnSpPr>
            <p:cNvPr id="128" name="Straight Connector 127"/>
            <p:cNvCxnSpPr/>
            <p:nvPr/>
          </p:nvCxnSpPr>
          <p:spPr>
            <a:xfrm flipV="1">
              <a:off x="2111432" y="2981995"/>
              <a:ext cx="2432" cy="1106097"/>
            </a:xfrm>
            <a:prstGeom prst="line">
              <a:avLst/>
            </a:prstGeom>
            <a:noFill/>
            <a:ln w="28575" cap="flat" cmpd="sng" algn="ctr">
              <a:solidFill>
                <a:srgbClr val="666666"/>
              </a:solidFill>
              <a:prstDash val="sysDash"/>
            </a:ln>
            <a:effectLst/>
          </p:spPr>
        </p:cxnSp>
        <p:cxnSp>
          <p:nvCxnSpPr>
            <p:cNvPr id="129" name="Straight Connector 128"/>
            <p:cNvCxnSpPr/>
            <p:nvPr/>
          </p:nvCxnSpPr>
          <p:spPr>
            <a:xfrm flipV="1">
              <a:off x="2330453" y="3916257"/>
              <a:ext cx="762000" cy="228600"/>
            </a:xfrm>
            <a:prstGeom prst="line">
              <a:avLst/>
            </a:prstGeom>
            <a:noFill/>
            <a:ln w="19050" cap="flat" cmpd="sng" algn="ctr">
              <a:solidFill>
                <a:srgbClr val="0E47B1"/>
              </a:solidFill>
              <a:prstDash val="solid"/>
            </a:ln>
            <a:effectLst/>
          </p:spPr>
        </p:cxnSp>
        <p:cxnSp>
          <p:nvCxnSpPr>
            <p:cNvPr id="130" name="Straight Connector 129"/>
            <p:cNvCxnSpPr>
              <a:stCxn id="91" idx="3"/>
            </p:cNvCxnSpPr>
            <p:nvPr/>
          </p:nvCxnSpPr>
          <p:spPr>
            <a:xfrm flipV="1">
              <a:off x="3495678" y="3911258"/>
              <a:ext cx="944562" cy="33336"/>
            </a:xfrm>
            <a:prstGeom prst="line">
              <a:avLst/>
            </a:prstGeom>
            <a:noFill/>
            <a:ln w="19050" cap="flat" cmpd="sng" algn="ctr">
              <a:solidFill>
                <a:srgbClr val="0E47B1"/>
              </a:solidFill>
              <a:prstDash val="solid"/>
            </a:ln>
            <a:effectLst/>
          </p:spPr>
        </p:cxnSp>
        <p:cxnSp>
          <p:nvCxnSpPr>
            <p:cNvPr id="131" name="Straight Connector 130"/>
            <p:cNvCxnSpPr>
              <a:stCxn id="93" idx="3"/>
              <a:endCxn id="96" idx="1"/>
            </p:cNvCxnSpPr>
            <p:nvPr/>
          </p:nvCxnSpPr>
          <p:spPr>
            <a:xfrm flipV="1">
              <a:off x="4845053" y="3830294"/>
              <a:ext cx="1752600" cy="114300"/>
            </a:xfrm>
            <a:prstGeom prst="line">
              <a:avLst/>
            </a:prstGeom>
            <a:noFill/>
            <a:ln w="19050" cap="flat" cmpd="sng" algn="ctr">
              <a:solidFill>
                <a:srgbClr val="0E47B1"/>
              </a:solidFill>
              <a:prstDash val="solid"/>
            </a:ln>
            <a:effectLst/>
          </p:spPr>
        </p:cxnSp>
        <p:sp>
          <p:nvSpPr>
            <p:cNvPr id="132" name="TextBox 131"/>
            <p:cNvSpPr txBox="1">
              <a:spLocks noChangeArrowheads="1"/>
            </p:cNvSpPr>
            <p:nvPr/>
          </p:nvSpPr>
          <p:spPr bwMode="auto">
            <a:xfrm>
              <a:off x="2584724" y="2537905"/>
              <a:ext cx="1219200" cy="2199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>
                <a:defRPr sz="24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1pPr>
              <a:lvl2pPr marL="742950" indent="-285750" eaLnBrk="0">
                <a:defRPr sz="24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2pPr>
              <a:lvl3pPr marL="1143000" indent="-228600" eaLnBrk="0">
                <a:defRPr sz="24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3pPr>
              <a:lvl4pPr marL="1600200" indent="-228600" eaLnBrk="0">
                <a:defRPr sz="24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4pPr>
              <a:lvl5pPr marL="2057400" indent="-228600" eaLnBrk="0">
                <a:defRPr sz="24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0E47B1"/>
                  </a:solidFill>
                  <a:effectLst/>
                  <a:uLnTx/>
                  <a:uFillTx/>
                  <a:latin typeface="Calibri"/>
                  <a:ea typeface="MS PGothic" charset="0"/>
                  <a:cs typeface="Calibri"/>
                  <a:sym typeface="Calibri" charset="0"/>
                </a:rPr>
                <a:t>Primary</a:t>
              </a:r>
            </a:p>
          </p:txBody>
        </p:sp>
        <p:cxnSp>
          <p:nvCxnSpPr>
            <p:cNvPr id="133" name="Straight Connector 132"/>
            <p:cNvCxnSpPr/>
            <p:nvPr/>
          </p:nvCxnSpPr>
          <p:spPr>
            <a:xfrm>
              <a:off x="2318025" y="3041539"/>
              <a:ext cx="1882775" cy="178594"/>
            </a:xfrm>
            <a:prstGeom prst="line">
              <a:avLst/>
            </a:prstGeom>
            <a:noFill/>
            <a:ln w="28575" cap="flat" cmpd="sng" algn="ctr">
              <a:solidFill>
                <a:srgbClr val="AD0004"/>
              </a:solidFill>
              <a:prstDash val="sysDash"/>
            </a:ln>
            <a:effectLst/>
          </p:spPr>
        </p:cxnSp>
        <p:cxnSp>
          <p:nvCxnSpPr>
            <p:cNvPr id="134" name="Straight Connector 133"/>
            <p:cNvCxnSpPr/>
            <p:nvPr/>
          </p:nvCxnSpPr>
          <p:spPr>
            <a:xfrm flipV="1">
              <a:off x="4505600" y="3155840"/>
              <a:ext cx="1927225" cy="50006"/>
            </a:xfrm>
            <a:prstGeom prst="line">
              <a:avLst/>
            </a:prstGeom>
            <a:noFill/>
            <a:ln w="28575" cap="flat" cmpd="sng" algn="ctr">
              <a:solidFill>
                <a:srgbClr val="AD0004"/>
              </a:solidFill>
              <a:prstDash val="sysDash"/>
            </a:ln>
            <a:effectLst/>
          </p:spPr>
        </p:cxnSp>
        <p:cxnSp>
          <p:nvCxnSpPr>
            <p:cNvPr id="135" name="Straight Connector 134"/>
            <p:cNvCxnSpPr/>
            <p:nvPr/>
          </p:nvCxnSpPr>
          <p:spPr>
            <a:xfrm flipH="1">
              <a:off x="6509024" y="2584339"/>
              <a:ext cx="304800" cy="571500"/>
            </a:xfrm>
            <a:prstGeom prst="line">
              <a:avLst/>
            </a:prstGeom>
            <a:noFill/>
            <a:ln w="28575" cap="flat" cmpd="sng" algn="ctr">
              <a:solidFill>
                <a:srgbClr val="AD0004"/>
              </a:solidFill>
              <a:prstDash val="sysDash"/>
            </a:ln>
            <a:effectLst/>
          </p:spPr>
        </p:cxnSp>
        <p:cxnSp>
          <p:nvCxnSpPr>
            <p:cNvPr id="136" name="Straight Connector 135"/>
            <p:cNvCxnSpPr/>
            <p:nvPr/>
          </p:nvCxnSpPr>
          <p:spPr>
            <a:xfrm flipV="1">
              <a:off x="4343400" y="2228504"/>
              <a:ext cx="9800" cy="914746"/>
            </a:xfrm>
            <a:prstGeom prst="line">
              <a:avLst/>
            </a:prstGeom>
            <a:noFill/>
            <a:ln w="28575" cap="flat" cmpd="sng" algn="ctr">
              <a:solidFill>
                <a:srgbClr val="666666"/>
              </a:solidFill>
              <a:prstDash val="dot"/>
            </a:ln>
            <a:effectLst/>
          </p:spPr>
        </p:cxnSp>
        <p:cxnSp>
          <p:nvCxnSpPr>
            <p:cNvPr id="137" name="Straight Connector 136"/>
            <p:cNvCxnSpPr/>
            <p:nvPr/>
          </p:nvCxnSpPr>
          <p:spPr>
            <a:xfrm flipH="1" flipV="1">
              <a:off x="6408737" y="2209315"/>
              <a:ext cx="15804" cy="825081"/>
            </a:xfrm>
            <a:prstGeom prst="line">
              <a:avLst/>
            </a:prstGeom>
            <a:noFill/>
            <a:ln w="28575" cap="flat" cmpd="sng" algn="ctr">
              <a:solidFill>
                <a:srgbClr val="666666"/>
              </a:solidFill>
              <a:prstDash val="dot"/>
            </a:ln>
            <a:effectLst/>
          </p:spPr>
        </p:cxnSp>
        <p:cxnSp>
          <p:nvCxnSpPr>
            <p:cNvPr id="138" name="Straight Connector 137"/>
            <p:cNvCxnSpPr/>
            <p:nvPr/>
          </p:nvCxnSpPr>
          <p:spPr>
            <a:xfrm>
              <a:off x="2308228" y="4245559"/>
              <a:ext cx="1828800" cy="342900"/>
            </a:xfrm>
            <a:prstGeom prst="line">
              <a:avLst/>
            </a:prstGeom>
            <a:noFill/>
            <a:ln w="19050" cap="flat" cmpd="sng" algn="ctr">
              <a:solidFill>
                <a:srgbClr val="AD0004"/>
              </a:solidFill>
              <a:prstDash val="solid"/>
            </a:ln>
            <a:effectLst/>
          </p:spPr>
        </p:cxnSp>
        <p:cxnSp>
          <p:nvCxnSpPr>
            <p:cNvPr id="139" name="Straight Connector 138"/>
            <p:cNvCxnSpPr/>
            <p:nvPr/>
          </p:nvCxnSpPr>
          <p:spPr>
            <a:xfrm flipH="1">
              <a:off x="4593622" y="4312089"/>
              <a:ext cx="685800" cy="252413"/>
            </a:xfrm>
            <a:prstGeom prst="line">
              <a:avLst/>
            </a:prstGeom>
            <a:noFill/>
            <a:ln w="19050" cap="flat" cmpd="sng" algn="ctr">
              <a:solidFill>
                <a:srgbClr val="AD0004"/>
              </a:solidFill>
              <a:prstDash val="solid"/>
            </a:ln>
            <a:effectLst/>
          </p:spPr>
        </p:cxnSp>
        <p:cxnSp>
          <p:nvCxnSpPr>
            <p:cNvPr id="140" name="Straight Connector 139"/>
            <p:cNvCxnSpPr>
              <a:stCxn id="94" idx="3"/>
              <a:endCxn id="97" idx="1"/>
            </p:cNvCxnSpPr>
            <p:nvPr/>
          </p:nvCxnSpPr>
          <p:spPr>
            <a:xfrm>
              <a:off x="5629278" y="4230344"/>
              <a:ext cx="581701" cy="174533"/>
            </a:xfrm>
            <a:prstGeom prst="line">
              <a:avLst/>
            </a:prstGeom>
            <a:noFill/>
            <a:ln w="19050" cap="flat" cmpd="sng" algn="ctr">
              <a:solidFill>
                <a:srgbClr val="AD0004"/>
              </a:solidFill>
              <a:prstDash val="solid"/>
            </a:ln>
            <a:effectLst/>
          </p:spPr>
        </p:cxnSp>
        <p:cxnSp>
          <p:nvCxnSpPr>
            <p:cNvPr id="141" name="Straight Connector 140"/>
            <p:cNvCxnSpPr>
              <a:stCxn id="97" idx="3"/>
              <a:endCxn id="96" idx="2"/>
            </p:cNvCxnSpPr>
            <p:nvPr/>
          </p:nvCxnSpPr>
          <p:spPr>
            <a:xfrm flipV="1">
              <a:off x="6614204" y="3977931"/>
              <a:ext cx="185062" cy="426946"/>
            </a:xfrm>
            <a:prstGeom prst="line">
              <a:avLst/>
            </a:prstGeom>
            <a:noFill/>
            <a:ln w="19050" cap="flat" cmpd="sng" algn="ctr">
              <a:solidFill>
                <a:srgbClr val="AD0004"/>
              </a:solidFill>
              <a:prstDash val="solid"/>
            </a:ln>
            <a:effectLst/>
          </p:spPr>
        </p:cxnSp>
        <p:sp>
          <p:nvSpPr>
            <p:cNvPr id="142" name="TextBox 141"/>
            <p:cNvSpPr txBox="1">
              <a:spLocks noChangeArrowheads="1"/>
            </p:cNvSpPr>
            <p:nvPr/>
          </p:nvSpPr>
          <p:spPr bwMode="auto">
            <a:xfrm>
              <a:off x="2584724" y="3131153"/>
              <a:ext cx="1447800" cy="2199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>
                <a:defRPr sz="24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1pPr>
              <a:lvl2pPr marL="742950" indent="-285750" eaLnBrk="0">
                <a:defRPr sz="24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2pPr>
              <a:lvl3pPr marL="1143000" indent="-228600" eaLnBrk="0">
                <a:defRPr sz="24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3pPr>
              <a:lvl4pPr marL="1600200" indent="-228600" eaLnBrk="0">
                <a:defRPr sz="24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4pPr>
              <a:lvl5pPr marL="2057400" indent="-228600" eaLnBrk="0">
                <a:defRPr sz="24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AD0004"/>
                  </a:solidFill>
                  <a:effectLst/>
                  <a:uLnTx/>
                  <a:uFillTx/>
                  <a:latin typeface="Calibri"/>
                  <a:ea typeface="MS PGothic" charset="0"/>
                  <a:cs typeface="Calibri"/>
                  <a:sym typeface="Calibri" charset="0"/>
                </a:rPr>
                <a:t>Backup</a:t>
              </a:r>
              <a:endPara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AD0004"/>
                </a:solidFill>
                <a:effectLst/>
                <a:uLnTx/>
                <a:uFillTx/>
                <a:latin typeface="Calibri"/>
                <a:ea typeface="MS PGothic" charset="0"/>
                <a:cs typeface="Calibri"/>
                <a:sym typeface="Calibri" charset="0"/>
              </a:endParaRPr>
            </a:p>
          </p:txBody>
        </p:sp>
        <p:cxnSp>
          <p:nvCxnSpPr>
            <p:cNvPr id="143" name="Straight Connector 142"/>
            <p:cNvCxnSpPr/>
            <p:nvPr/>
          </p:nvCxnSpPr>
          <p:spPr>
            <a:xfrm flipV="1">
              <a:off x="4343400" y="3357283"/>
              <a:ext cx="0" cy="1174622"/>
            </a:xfrm>
            <a:prstGeom prst="line">
              <a:avLst/>
            </a:prstGeom>
            <a:noFill/>
            <a:ln w="28575" cap="flat" cmpd="sng" algn="ctr">
              <a:solidFill>
                <a:srgbClr val="666666"/>
              </a:solidFill>
              <a:prstDash val="sysDash"/>
            </a:ln>
            <a:effectLst/>
          </p:spPr>
        </p:cxnSp>
        <p:grpSp>
          <p:nvGrpSpPr>
            <p:cNvPr id="144" name="Group 124"/>
            <p:cNvGrpSpPr>
              <a:grpSpLocks/>
            </p:cNvGrpSpPr>
            <p:nvPr/>
          </p:nvGrpSpPr>
          <p:grpSpPr bwMode="auto">
            <a:xfrm>
              <a:off x="2166615" y="2355742"/>
              <a:ext cx="5159817" cy="812573"/>
              <a:chOff x="2134932" y="2971800"/>
              <a:chExt cx="5159152" cy="1083930"/>
            </a:xfrm>
          </p:grpSpPr>
          <p:sp>
            <p:nvSpPr>
              <p:cNvPr id="166" name="Rectangle 125"/>
              <p:cNvSpPr>
                <a:spLocks noChangeArrowheads="1"/>
              </p:cNvSpPr>
              <p:nvPr/>
            </p:nvSpPr>
            <p:spPr bwMode="auto">
              <a:xfrm>
                <a:off x="4937640" y="2971800"/>
                <a:ext cx="222844" cy="2589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cs typeface="Calibri"/>
                  </a:rPr>
                  <a:t>P3</a:t>
                </a:r>
              </a:p>
            </p:txBody>
          </p:sp>
          <p:sp>
            <p:nvSpPr>
              <p:cNvPr id="167" name="TextBox 126"/>
              <p:cNvSpPr txBox="1">
                <a:spLocks noChangeArrowheads="1"/>
              </p:cNvSpPr>
              <p:nvPr/>
            </p:nvSpPr>
            <p:spPr bwMode="auto">
              <a:xfrm>
                <a:off x="2134932" y="3324388"/>
                <a:ext cx="222844" cy="2589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>
                  <a:defRPr sz="2400">
                    <a:solidFill>
                      <a:srgbClr val="000000"/>
                    </a:solidFill>
                    <a:latin typeface="Calibri" charset="0"/>
                    <a:ea typeface="MS PGothic" charset="0"/>
                    <a:cs typeface="MS PGothic" charset="0"/>
                    <a:sym typeface="Calibri" charset="0"/>
                  </a:defRPr>
                </a:lvl1pPr>
                <a:lvl2pPr marL="742950" indent="-285750" eaLnBrk="0">
                  <a:defRPr sz="2400">
                    <a:solidFill>
                      <a:srgbClr val="000000"/>
                    </a:solidFill>
                    <a:latin typeface="Calibri" charset="0"/>
                    <a:ea typeface="MS PGothic" charset="0"/>
                    <a:cs typeface="MS PGothic" charset="0"/>
                    <a:sym typeface="Calibri" charset="0"/>
                  </a:defRPr>
                </a:lvl2pPr>
                <a:lvl3pPr marL="1143000" indent="-228600" eaLnBrk="0">
                  <a:defRPr sz="2400">
                    <a:solidFill>
                      <a:srgbClr val="000000"/>
                    </a:solidFill>
                    <a:latin typeface="Calibri" charset="0"/>
                    <a:ea typeface="MS PGothic" charset="0"/>
                    <a:cs typeface="MS PGothic" charset="0"/>
                    <a:sym typeface="Calibri" charset="0"/>
                  </a:defRPr>
                </a:lvl3pPr>
                <a:lvl4pPr marL="1600200" indent="-228600" eaLnBrk="0">
                  <a:defRPr sz="2400">
                    <a:solidFill>
                      <a:srgbClr val="000000"/>
                    </a:solidFill>
                    <a:latin typeface="Calibri" charset="0"/>
                    <a:ea typeface="MS PGothic" charset="0"/>
                    <a:cs typeface="MS PGothic" charset="0"/>
                    <a:sym typeface="Calibri" charset="0"/>
                  </a:defRPr>
                </a:lvl4pPr>
                <a:lvl5pPr marL="2057400" indent="-228600" eaLnBrk="0">
                  <a:defRPr sz="2400">
                    <a:solidFill>
                      <a:srgbClr val="000000"/>
                    </a:solidFill>
                    <a:latin typeface="Calibri" charset="0"/>
                    <a:ea typeface="MS PGothic" charset="0"/>
                    <a:cs typeface="MS PGothic" charset="0"/>
                    <a:sym typeface="Calibri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Calibri" charset="0"/>
                    <a:ea typeface="MS PGothic" charset="0"/>
                    <a:cs typeface="MS PGothic" charset="0"/>
                    <a:sym typeface="Calibri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Calibri" charset="0"/>
                    <a:ea typeface="MS PGothic" charset="0"/>
                    <a:cs typeface="MS PGothic" charset="0"/>
                    <a:sym typeface="Calibri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Calibri" charset="0"/>
                    <a:ea typeface="MS PGothic" charset="0"/>
                    <a:cs typeface="MS PGothic" charset="0"/>
                    <a:sym typeface="Calibri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Calibri" charset="0"/>
                    <a:ea typeface="MS PGothic" charset="0"/>
                    <a:cs typeface="MS PGothic" charset="0"/>
                    <a:sym typeface="Calibri" charset="0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MS PGothic" charset="0"/>
                    <a:cs typeface="Calibri"/>
                    <a:sym typeface="Calibri" charset="0"/>
                  </a:rPr>
                  <a:t>P1</a:t>
                </a:r>
              </a:p>
            </p:txBody>
          </p:sp>
          <p:sp>
            <p:nvSpPr>
              <p:cNvPr id="168" name="Rectangle 127"/>
              <p:cNvSpPr>
                <a:spLocks noChangeArrowheads="1"/>
              </p:cNvSpPr>
              <p:nvPr/>
            </p:nvSpPr>
            <p:spPr bwMode="auto">
              <a:xfrm>
                <a:off x="3955789" y="3796819"/>
                <a:ext cx="222844" cy="2589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cs typeface="Calibri"/>
                  </a:rPr>
                  <a:t>P2</a:t>
                </a:r>
              </a:p>
            </p:txBody>
          </p:sp>
          <p:sp>
            <p:nvSpPr>
              <p:cNvPr id="169" name="Rectangle 128"/>
              <p:cNvSpPr>
                <a:spLocks noChangeArrowheads="1"/>
              </p:cNvSpPr>
              <p:nvPr/>
            </p:nvSpPr>
            <p:spPr bwMode="auto">
              <a:xfrm>
                <a:off x="6096682" y="3587040"/>
                <a:ext cx="222844" cy="2589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cs typeface="Calibri"/>
                  </a:rPr>
                  <a:t>P4</a:t>
                </a:r>
              </a:p>
            </p:txBody>
          </p:sp>
          <p:sp>
            <p:nvSpPr>
              <p:cNvPr id="170" name="Rectangle 129"/>
              <p:cNvSpPr>
                <a:spLocks noChangeArrowheads="1"/>
              </p:cNvSpPr>
              <p:nvPr/>
            </p:nvSpPr>
            <p:spPr bwMode="auto">
              <a:xfrm>
                <a:off x="7071240" y="2971800"/>
                <a:ext cx="222844" cy="2589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cs typeface="Calibri"/>
                  </a:rPr>
                  <a:t>P5</a:t>
                </a:r>
              </a:p>
            </p:txBody>
          </p:sp>
        </p:grpSp>
        <p:grpSp>
          <p:nvGrpSpPr>
            <p:cNvPr id="145" name="Group 130"/>
            <p:cNvGrpSpPr>
              <a:grpSpLocks/>
            </p:cNvGrpSpPr>
            <p:nvPr/>
          </p:nvGrpSpPr>
          <p:grpSpPr bwMode="auto">
            <a:xfrm>
              <a:off x="2167906" y="3462388"/>
              <a:ext cx="4964784" cy="1157539"/>
              <a:chOff x="2199536" y="4964668"/>
              <a:chExt cx="4964564" cy="1542350"/>
            </a:xfrm>
          </p:grpSpPr>
          <p:sp>
            <p:nvSpPr>
              <p:cNvPr id="159" name="TextBox 131"/>
              <p:cNvSpPr txBox="1">
                <a:spLocks noChangeArrowheads="1"/>
              </p:cNvSpPr>
              <p:nvPr/>
            </p:nvSpPr>
            <p:spPr bwMode="auto">
              <a:xfrm>
                <a:off x="2199536" y="5454615"/>
                <a:ext cx="242448" cy="2586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>
                  <a:defRPr sz="2400">
                    <a:solidFill>
                      <a:srgbClr val="000000"/>
                    </a:solidFill>
                    <a:latin typeface="Calibri" charset="0"/>
                    <a:ea typeface="MS PGothic" charset="0"/>
                    <a:cs typeface="MS PGothic" charset="0"/>
                    <a:sym typeface="Calibri" charset="0"/>
                  </a:defRPr>
                </a:lvl1pPr>
                <a:lvl2pPr marL="742950" indent="-285750" eaLnBrk="0">
                  <a:defRPr sz="2400">
                    <a:solidFill>
                      <a:srgbClr val="000000"/>
                    </a:solidFill>
                    <a:latin typeface="Calibri" charset="0"/>
                    <a:ea typeface="MS PGothic" charset="0"/>
                    <a:cs typeface="MS PGothic" charset="0"/>
                    <a:sym typeface="Calibri" charset="0"/>
                  </a:defRPr>
                </a:lvl2pPr>
                <a:lvl3pPr marL="1143000" indent="-228600" eaLnBrk="0">
                  <a:defRPr sz="2400">
                    <a:solidFill>
                      <a:srgbClr val="000000"/>
                    </a:solidFill>
                    <a:latin typeface="Calibri" charset="0"/>
                    <a:ea typeface="MS PGothic" charset="0"/>
                    <a:cs typeface="MS PGothic" charset="0"/>
                    <a:sym typeface="Calibri" charset="0"/>
                  </a:defRPr>
                </a:lvl3pPr>
                <a:lvl4pPr marL="1600200" indent="-228600" eaLnBrk="0">
                  <a:defRPr sz="2400">
                    <a:solidFill>
                      <a:srgbClr val="000000"/>
                    </a:solidFill>
                    <a:latin typeface="Calibri" charset="0"/>
                    <a:ea typeface="MS PGothic" charset="0"/>
                    <a:cs typeface="MS PGothic" charset="0"/>
                    <a:sym typeface="Calibri" charset="0"/>
                  </a:defRPr>
                </a:lvl4pPr>
                <a:lvl5pPr marL="2057400" indent="-228600" eaLnBrk="0">
                  <a:defRPr sz="2400">
                    <a:solidFill>
                      <a:srgbClr val="000000"/>
                    </a:solidFill>
                    <a:latin typeface="Calibri" charset="0"/>
                    <a:ea typeface="MS PGothic" charset="0"/>
                    <a:cs typeface="MS PGothic" charset="0"/>
                    <a:sym typeface="Calibri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Calibri" charset="0"/>
                    <a:ea typeface="MS PGothic" charset="0"/>
                    <a:cs typeface="MS PGothic" charset="0"/>
                    <a:sym typeface="Calibri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Calibri" charset="0"/>
                    <a:ea typeface="MS PGothic" charset="0"/>
                    <a:cs typeface="MS PGothic" charset="0"/>
                    <a:sym typeface="Calibri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Calibri" charset="0"/>
                    <a:ea typeface="MS PGothic" charset="0"/>
                    <a:cs typeface="MS PGothic" charset="0"/>
                    <a:sym typeface="Calibri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Calibri" charset="0"/>
                    <a:ea typeface="MS PGothic" charset="0"/>
                    <a:cs typeface="MS PGothic" charset="0"/>
                    <a:sym typeface="Calibri" charset="0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MS PGothic" charset="0"/>
                    <a:cs typeface="Calibri"/>
                    <a:sym typeface="Calibri" charset="0"/>
                  </a:rPr>
                  <a:t>O</a:t>
                </a:r>
                <a:r>
                  <a:rPr kumimoji="0" lang="en-US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MS PGothic" charset="0"/>
                    <a:cs typeface="Calibri"/>
                    <a:sym typeface="Calibri" charset="0"/>
                  </a:rPr>
                  <a:t>1</a:t>
                </a:r>
                <a:endParaRPr kumimoji="0" lang="en-US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MS PGothic" charset="0"/>
                  <a:cs typeface="Calibri"/>
                  <a:sym typeface="Calibri" charset="0"/>
                </a:endParaRPr>
              </a:p>
            </p:txBody>
          </p:sp>
          <p:sp>
            <p:nvSpPr>
              <p:cNvPr id="160" name="TextBox 132"/>
              <p:cNvSpPr txBox="1">
                <a:spLocks noChangeArrowheads="1"/>
              </p:cNvSpPr>
              <p:nvPr/>
            </p:nvSpPr>
            <p:spPr bwMode="auto">
              <a:xfrm>
                <a:off x="3229109" y="5139276"/>
                <a:ext cx="242448" cy="2586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>
                  <a:defRPr sz="2400">
                    <a:solidFill>
                      <a:srgbClr val="000000"/>
                    </a:solidFill>
                    <a:latin typeface="Calibri" charset="0"/>
                    <a:ea typeface="MS PGothic" charset="0"/>
                    <a:cs typeface="MS PGothic" charset="0"/>
                    <a:sym typeface="Calibri" charset="0"/>
                  </a:defRPr>
                </a:lvl1pPr>
                <a:lvl2pPr marL="742950" indent="-285750" eaLnBrk="0">
                  <a:defRPr sz="2400">
                    <a:solidFill>
                      <a:srgbClr val="000000"/>
                    </a:solidFill>
                    <a:latin typeface="Calibri" charset="0"/>
                    <a:ea typeface="MS PGothic" charset="0"/>
                    <a:cs typeface="MS PGothic" charset="0"/>
                    <a:sym typeface="Calibri" charset="0"/>
                  </a:defRPr>
                </a:lvl2pPr>
                <a:lvl3pPr marL="1143000" indent="-228600" eaLnBrk="0">
                  <a:defRPr sz="2400">
                    <a:solidFill>
                      <a:srgbClr val="000000"/>
                    </a:solidFill>
                    <a:latin typeface="Calibri" charset="0"/>
                    <a:ea typeface="MS PGothic" charset="0"/>
                    <a:cs typeface="MS PGothic" charset="0"/>
                    <a:sym typeface="Calibri" charset="0"/>
                  </a:defRPr>
                </a:lvl3pPr>
                <a:lvl4pPr marL="1600200" indent="-228600" eaLnBrk="0">
                  <a:defRPr sz="2400">
                    <a:solidFill>
                      <a:srgbClr val="000000"/>
                    </a:solidFill>
                    <a:latin typeface="Calibri" charset="0"/>
                    <a:ea typeface="MS PGothic" charset="0"/>
                    <a:cs typeface="MS PGothic" charset="0"/>
                    <a:sym typeface="Calibri" charset="0"/>
                  </a:defRPr>
                </a:lvl4pPr>
                <a:lvl5pPr marL="2057400" indent="-228600" eaLnBrk="0">
                  <a:defRPr sz="2400">
                    <a:solidFill>
                      <a:srgbClr val="000000"/>
                    </a:solidFill>
                    <a:latin typeface="Calibri" charset="0"/>
                    <a:ea typeface="MS PGothic" charset="0"/>
                    <a:cs typeface="MS PGothic" charset="0"/>
                    <a:sym typeface="Calibri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Calibri" charset="0"/>
                    <a:ea typeface="MS PGothic" charset="0"/>
                    <a:cs typeface="MS PGothic" charset="0"/>
                    <a:sym typeface="Calibri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Calibri" charset="0"/>
                    <a:ea typeface="MS PGothic" charset="0"/>
                    <a:cs typeface="MS PGothic" charset="0"/>
                    <a:sym typeface="Calibri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Calibri" charset="0"/>
                    <a:ea typeface="MS PGothic" charset="0"/>
                    <a:cs typeface="MS PGothic" charset="0"/>
                    <a:sym typeface="Calibri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Calibri" charset="0"/>
                    <a:ea typeface="MS PGothic" charset="0"/>
                    <a:cs typeface="MS PGothic" charset="0"/>
                    <a:sym typeface="Calibri" charset="0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MS PGothic" charset="0"/>
                    <a:cs typeface="Calibri"/>
                    <a:sym typeface="Calibri" charset="0"/>
                  </a:rPr>
                  <a:t>O</a:t>
                </a:r>
                <a:r>
                  <a:rPr kumimoji="0" lang="en-US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MS PGothic" charset="0"/>
                    <a:cs typeface="Calibri"/>
                    <a:sym typeface="Calibri" charset="0"/>
                  </a:rPr>
                  <a:t>2</a:t>
                </a:r>
                <a:endParaRPr kumimoji="0" lang="en-US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MS PGothic" charset="0"/>
                  <a:cs typeface="Calibri"/>
                  <a:sym typeface="Calibri" charset="0"/>
                </a:endParaRPr>
              </a:p>
            </p:txBody>
          </p:sp>
          <p:sp>
            <p:nvSpPr>
              <p:cNvPr id="161" name="Rectangle 133"/>
              <p:cNvSpPr>
                <a:spLocks noChangeArrowheads="1"/>
              </p:cNvSpPr>
              <p:nvPr/>
            </p:nvSpPr>
            <p:spPr bwMode="auto">
              <a:xfrm>
                <a:off x="4892049" y="5105400"/>
                <a:ext cx="242448" cy="2586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cs typeface="Calibri"/>
                  </a:rPr>
                  <a:t>O</a:t>
                </a:r>
                <a:r>
                  <a:rPr kumimoji="0" lang="en-US" sz="2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cs typeface="Calibri"/>
                  </a:rPr>
                  <a:t>4</a:t>
                </a:r>
                <a:endPara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endParaRPr>
              </a:p>
            </p:txBody>
          </p:sp>
          <p:sp>
            <p:nvSpPr>
              <p:cNvPr id="162" name="Rectangle 134"/>
              <p:cNvSpPr>
                <a:spLocks noChangeArrowheads="1"/>
              </p:cNvSpPr>
              <p:nvPr/>
            </p:nvSpPr>
            <p:spPr bwMode="auto">
              <a:xfrm>
                <a:off x="6921652" y="4964668"/>
                <a:ext cx="242448" cy="2586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cs typeface="Calibri"/>
                  </a:rPr>
                  <a:t>O</a:t>
                </a:r>
                <a:r>
                  <a:rPr kumimoji="0" lang="en-US" sz="2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cs typeface="Calibri"/>
                  </a:rPr>
                  <a:t>7</a:t>
                </a:r>
                <a:endPara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endParaRPr>
              </a:p>
            </p:txBody>
          </p:sp>
          <p:sp>
            <p:nvSpPr>
              <p:cNvPr id="163" name="Rectangle 135"/>
              <p:cNvSpPr>
                <a:spLocks noChangeArrowheads="1"/>
              </p:cNvSpPr>
              <p:nvPr/>
            </p:nvSpPr>
            <p:spPr bwMode="auto">
              <a:xfrm>
                <a:off x="4663451" y="6248400"/>
                <a:ext cx="242448" cy="2586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cs typeface="Calibri"/>
                  </a:rPr>
                  <a:t>O</a:t>
                </a:r>
                <a:r>
                  <a:rPr kumimoji="0" lang="en-US" sz="2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cs typeface="Calibri"/>
                  </a:rPr>
                  <a:t>3</a:t>
                </a:r>
                <a:endPara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endParaRPr>
              </a:p>
            </p:txBody>
          </p:sp>
          <p:sp>
            <p:nvSpPr>
              <p:cNvPr id="164" name="Rectangle 136"/>
              <p:cNvSpPr>
                <a:spLocks noChangeArrowheads="1"/>
              </p:cNvSpPr>
              <p:nvPr/>
            </p:nvSpPr>
            <p:spPr bwMode="auto">
              <a:xfrm>
                <a:off x="5319935" y="6096000"/>
                <a:ext cx="242448" cy="2586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cs typeface="Calibri"/>
                  </a:rPr>
                  <a:t>O</a:t>
                </a:r>
                <a:r>
                  <a:rPr kumimoji="0" lang="en-US" sz="2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cs typeface="Calibri"/>
                  </a:rPr>
                  <a:t>5</a:t>
                </a:r>
                <a:endPara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endParaRPr>
              </a:p>
            </p:txBody>
          </p:sp>
          <p:sp>
            <p:nvSpPr>
              <p:cNvPr id="165" name="Rectangle 137"/>
              <p:cNvSpPr>
                <a:spLocks noChangeArrowheads="1"/>
              </p:cNvSpPr>
              <p:nvPr/>
            </p:nvSpPr>
            <p:spPr bwMode="auto">
              <a:xfrm>
                <a:off x="6615334" y="6096000"/>
                <a:ext cx="242448" cy="2586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cs typeface="Calibri"/>
                  </a:rPr>
                  <a:t>O</a:t>
                </a:r>
                <a:r>
                  <a:rPr kumimoji="0" lang="en-US" sz="2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cs typeface="Calibri"/>
                  </a:rPr>
                  <a:t>6</a:t>
                </a:r>
                <a:endPara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endParaRPr>
              </a:p>
            </p:txBody>
          </p:sp>
        </p:grpSp>
        <p:sp>
          <p:nvSpPr>
            <p:cNvPr id="146" name="TextBox 145"/>
            <p:cNvSpPr txBox="1">
              <a:spLocks noChangeArrowheads="1"/>
            </p:cNvSpPr>
            <p:nvPr/>
          </p:nvSpPr>
          <p:spPr bwMode="auto">
            <a:xfrm>
              <a:off x="3257550" y="4097100"/>
              <a:ext cx="1638300" cy="2199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>
                <a:defRPr sz="24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1pPr>
              <a:lvl2pPr marL="742950" indent="-285750" eaLnBrk="0">
                <a:defRPr sz="24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2pPr>
              <a:lvl3pPr marL="1143000" indent="-228600" eaLnBrk="0">
                <a:defRPr sz="24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3pPr>
              <a:lvl4pPr marL="1600200" indent="-228600" eaLnBrk="0">
                <a:defRPr sz="24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4pPr>
              <a:lvl5pPr marL="2057400" indent="-228600" eaLnBrk="0">
                <a:defRPr sz="24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0" noProof="0" dirty="0">
                  <a:ln>
                    <a:noFill/>
                  </a:ln>
                  <a:solidFill>
                    <a:srgbClr val="666666"/>
                  </a:solidFill>
                  <a:effectLst/>
                  <a:uLnTx/>
                  <a:uFillTx/>
                  <a:latin typeface="Calibri"/>
                  <a:ea typeface="MS PGothic" charset="0"/>
                  <a:cs typeface="Calibri"/>
                  <a:sym typeface="Calibri" charset="0"/>
                </a:rPr>
                <a:t>Light Paths </a:t>
              </a:r>
            </a:p>
          </p:txBody>
        </p:sp>
        <p:sp>
          <p:nvSpPr>
            <p:cNvPr id="147" name="Rounded Rectangle 146"/>
            <p:cNvSpPr/>
            <p:nvPr/>
          </p:nvSpPr>
          <p:spPr>
            <a:xfrm>
              <a:off x="228600" y="4171951"/>
              <a:ext cx="1371600" cy="422672"/>
            </a:xfrm>
            <a:prstGeom prst="round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7F0002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  <a:sym typeface="Calibri" pitchFamily="34" charset="0"/>
                </a:rPr>
                <a:t>Optical</a:t>
              </a:r>
              <a:endPara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7F0002"/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Calibri" pitchFamily="34" charset="0"/>
              </a:endParaRPr>
            </a:p>
          </p:txBody>
        </p:sp>
        <p:sp>
          <p:nvSpPr>
            <p:cNvPr id="148" name="Rounded Rectangle 147"/>
            <p:cNvSpPr/>
            <p:nvPr/>
          </p:nvSpPr>
          <p:spPr>
            <a:xfrm>
              <a:off x="198105" y="2895092"/>
              <a:ext cx="1371600" cy="407193"/>
            </a:xfrm>
            <a:prstGeom prst="round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7F0002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  <a:sym typeface="Calibri" pitchFamily="34" charset="0"/>
                </a:rPr>
                <a:t>IP Layer</a:t>
              </a:r>
              <a:endPara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7F0002"/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Calibri" pitchFamily="34" charset="0"/>
              </a:endParaRPr>
            </a:p>
          </p:txBody>
        </p:sp>
        <p:sp>
          <p:nvSpPr>
            <p:cNvPr id="149" name="Rounded Rectangle 148"/>
            <p:cNvSpPr/>
            <p:nvPr/>
          </p:nvSpPr>
          <p:spPr>
            <a:xfrm>
              <a:off x="76200" y="1487936"/>
              <a:ext cx="1676400" cy="561975"/>
            </a:xfrm>
            <a:prstGeom prst="round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7F0002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  <a:sym typeface="Calibri" pitchFamily="34" charset="0"/>
                </a:rPr>
                <a:t>Logical Tunnels</a:t>
              </a:r>
              <a:endPara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7F0002"/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Calibri" pitchFamily="34" charset="0"/>
              </a:endParaRPr>
            </a:p>
          </p:txBody>
        </p:sp>
        <p:pic>
          <p:nvPicPr>
            <p:cNvPr id="150" name="Picture 6"/>
            <p:cNvPicPr>
              <a:picLocks noChangeAspect="1" noChangeArrowheads="1"/>
            </p:cNvPicPr>
            <p:nvPr/>
          </p:nvPicPr>
          <p:blipFill>
            <a:blip r:embed="rId3" cstate="email">
              <a:duotone>
                <a:srgbClr val="66666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2077" y="2952242"/>
              <a:ext cx="412750" cy="2928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51" name="Straight Connector 150"/>
            <p:cNvCxnSpPr/>
            <p:nvPr/>
          </p:nvCxnSpPr>
          <p:spPr>
            <a:xfrm flipV="1">
              <a:off x="4709896" y="2690066"/>
              <a:ext cx="0" cy="1087672"/>
            </a:xfrm>
            <a:prstGeom prst="line">
              <a:avLst/>
            </a:prstGeom>
            <a:noFill/>
            <a:ln w="28575" cap="flat" cmpd="sng" algn="ctr">
              <a:solidFill>
                <a:srgbClr val="666666"/>
              </a:solidFill>
              <a:prstDash val="sysDash"/>
            </a:ln>
            <a:effectLst/>
          </p:spPr>
        </p:cxnSp>
        <p:cxnSp>
          <p:nvCxnSpPr>
            <p:cNvPr id="152" name="Straight Connector 151"/>
            <p:cNvCxnSpPr/>
            <p:nvPr/>
          </p:nvCxnSpPr>
          <p:spPr>
            <a:xfrm flipH="1" flipV="1">
              <a:off x="6895672" y="2690775"/>
              <a:ext cx="24846" cy="1004125"/>
            </a:xfrm>
            <a:prstGeom prst="line">
              <a:avLst/>
            </a:prstGeom>
            <a:noFill/>
            <a:ln w="28575" cap="flat" cmpd="sng" algn="ctr">
              <a:solidFill>
                <a:srgbClr val="666666"/>
              </a:solidFill>
              <a:prstDash val="sysDash"/>
            </a:ln>
            <a:effectLst/>
          </p:spPr>
        </p:cxnSp>
        <p:cxnSp>
          <p:nvCxnSpPr>
            <p:cNvPr id="153" name="Straight Connector 152"/>
            <p:cNvCxnSpPr/>
            <p:nvPr/>
          </p:nvCxnSpPr>
          <p:spPr>
            <a:xfrm flipH="1" flipV="1">
              <a:off x="6414812" y="3240185"/>
              <a:ext cx="14359" cy="1102309"/>
            </a:xfrm>
            <a:prstGeom prst="line">
              <a:avLst/>
            </a:prstGeom>
            <a:noFill/>
            <a:ln w="28575" cap="flat" cmpd="sng" algn="ctr">
              <a:solidFill>
                <a:srgbClr val="666666"/>
              </a:solidFill>
              <a:prstDash val="sysDash"/>
            </a:ln>
            <a:effectLst/>
          </p:spPr>
        </p:cxnSp>
        <p:sp>
          <p:nvSpPr>
            <p:cNvPr id="154" name="Rectangle 125"/>
            <p:cNvSpPr>
              <a:spLocks noChangeArrowheads="1"/>
            </p:cNvSpPr>
            <p:nvPr/>
          </p:nvSpPr>
          <p:spPr bwMode="auto">
            <a:xfrm>
              <a:off x="4852895" y="1144261"/>
              <a:ext cx="222873" cy="194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P3</a:t>
              </a:r>
            </a:p>
          </p:txBody>
        </p:sp>
        <p:sp>
          <p:nvSpPr>
            <p:cNvPr id="155" name="TextBox 126"/>
            <p:cNvSpPr txBox="1">
              <a:spLocks noChangeArrowheads="1"/>
            </p:cNvSpPr>
            <p:nvPr/>
          </p:nvSpPr>
          <p:spPr bwMode="auto">
            <a:xfrm>
              <a:off x="2056896" y="1470270"/>
              <a:ext cx="222873" cy="194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>
                <a:defRPr sz="24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1pPr>
              <a:lvl2pPr marL="742950" indent="-285750" eaLnBrk="0">
                <a:defRPr sz="24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2pPr>
              <a:lvl3pPr marL="1143000" indent="-228600" eaLnBrk="0">
                <a:defRPr sz="24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3pPr>
              <a:lvl4pPr marL="1600200" indent="-228600" eaLnBrk="0">
                <a:defRPr sz="24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4pPr>
              <a:lvl5pPr marL="2057400" indent="-228600" eaLnBrk="0">
                <a:defRPr sz="24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Calibri" charset="0"/>
                  <a:ea typeface="MS PGothic" charset="0"/>
                  <a:cs typeface="MS PGothic" charset="0"/>
                  <a:sym typeface="Calibri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MS PGothic" charset="0"/>
                  <a:cs typeface="Calibri"/>
                  <a:sym typeface="Calibri" charset="0"/>
                </a:rPr>
                <a:t>P1</a:t>
              </a:r>
            </a:p>
          </p:txBody>
        </p:sp>
        <p:sp>
          <p:nvSpPr>
            <p:cNvPr id="156" name="Rectangle 127"/>
            <p:cNvSpPr>
              <a:spLocks noChangeArrowheads="1"/>
            </p:cNvSpPr>
            <p:nvPr/>
          </p:nvSpPr>
          <p:spPr bwMode="auto">
            <a:xfrm>
              <a:off x="3944283" y="1797110"/>
              <a:ext cx="222873" cy="194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P2</a:t>
              </a:r>
            </a:p>
          </p:txBody>
        </p:sp>
        <p:sp>
          <p:nvSpPr>
            <p:cNvPr id="157" name="Rectangle 128"/>
            <p:cNvSpPr>
              <a:spLocks noChangeArrowheads="1"/>
            </p:cNvSpPr>
            <p:nvPr/>
          </p:nvSpPr>
          <p:spPr bwMode="auto">
            <a:xfrm>
              <a:off x="6155181" y="1682810"/>
              <a:ext cx="222873" cy="194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P4</a:t>
              </a:r>
            </a:p>
          </p:txBody>
        </p:sp>
        <p:sp>
          <p:nvSpPr>
            <p:cNvPr id="158" name="Rectangle 129"/>
            <p:cNvSpPr>
              <a:spLocks noChangeArrowheads="1"/>
            </p:cNvSpPr>
            <p:nvPr/>
          </p:nvSpPr>
          <p:spPr bwMode="auto">
            <a:xfrm>
              <a:off x="6770707" y="1144261"/>
              <a:ext cx="222873" cy="194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rPr>
                <a:t>P5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285923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ulti-instanc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177" y="1944417"/>
            <a:ext cx="20456886" cy="10811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882902"/>
      </p:ext>
    </p:extLst>
  </p:cSld>
  <p:clrMapOvr>
    <a:masterClrMapping/>
  </p:clrMapOvr>
  <p:transition xmlns:p14="http://schemas.microsoft.com/office/powerpoint/2010/main"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3040293" y="3139983"/>
            <a:ext cx="19377721" cy="8017205"/>
            <a:chOff x="3040293" y="3139983"/>
            <a:chExt cx="19377721" cy="8017205"/>
          </a:xfrm>
        </p:grpSpPr>
        <p:sp>
          <p:nvSpPr>
            <p:cNvPr id="59" name="Shape 37"/>
            <p:cNvSpPr/>
            <p:nvPr/>
          </p:nvSpPr>
          <p:spPr>
            <a:xfrm>
              <a:off x="16696946" y="7183644"/>
              <a:ext cx="3559576" cy="1417086"/>
            </a:xfrm>
            <a:prstGeom prst="cloud">
              <a:avLst/>
            </a:prstGeom>
            <a:solidFill>
              <a:sysClr val="window" lastClr="FFFFFF">
                <a:lumMod val="85000"/>
              </a:sysClr>
            </a:solidFill>
            <a:ln w="19050"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Arial"/>
                <a:cs typeface="Calibri"/>
                <a:sym typeface="Arial"/>
              </a:endParaRPr>
            </a:p>
          </p:txBody>
        </p:sp>
        <p:sp>
          <p:nvSpPr>
            <p:cNvPr id="60" name="Shape 37"/>
            <p:cNvSpPr/>
            <p:nvPr/>
          </p:nvSpPr>
          <p:spPr>
            <a:xfrm>
              <a:off x="5923070" y="7414050"/>
              <a:ext cx="3559576" cy="1417086"/>
            </a:xfrm>
            <a:prstGeom prst="cloud">
              <a:avLst/>
            </a:prstGeom>
            <a:solidFill>
              <a:sysClr val="window" lastClr="FFFFFF">
                <a:lumMod val="85000"/>
              </a:sysClr>
            </a:solidFill>
            <a:ln w="19050"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Arial"/>
                <a:cs typeface="Calibri"/>
                <a:sym typeface="Arial"/>
              </a:endParaRPr>
            </a:p>
          </p:txBody>
        </p:sp>
        <p:sp>
          <p:nvSpPr>
            <p:cNvPr id="61" name="Shape 37"/>
            <p:cNvSpPr/>
            <p:nvPr/>
          </p:nvSpPr>
          <p:spPr>
            <a:xfrm>
              <a:off x="5923070" y="8859474"/>
              <a:ext cx="3559576" cy="1417086"/>
            </a:xfrm>
            <a:prstGeom prst="cloud">
              <a:avLst/>
            </a:prstGeom>
            <a:noFill/>
            <a:ln w="19050" cap="flat">
              <a:solidFill>
                <a:srgbClr val="CCCCCC"/>
              </a:solidFill>
              <a:prstDash val="solid"/>
              <a:round/>
              <a:headEnd type="none" w="lg" len="lg"/>
              <a:tailEnd type="none" w="lg" len="lg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Arial"/>
                <a:cs typeface="Calibri"/>
                <a:sym typeface="Arial"/>
              </a:endParaRPr>
            </a:p>
          </p:txBody>
        </p:sp>
        <p:sp>
          <p:nvSpPr>
            <p:cNvPr id="62" name="Shape 30"/>
            <p:cNvSpPr/>
            <p:nvPr/>
          </p:nvSpPr>
          <p:spPr>
            <a:xfrm>
              <a:off x="11260948" y="8605529"/>
              <a:ext cx="3559576" cy="1417086"/>
            </a:xfrm>
            <a:prstGeom prst="cloud">
              <a:avLst/>
            </a:prstGeom>
            <a:noFill/>
            <a:ln w="19050" cap="flat">
              <a:solidFill>
                <a:srgbClr val="CCCCCC"/>
              </a:solidFill>
              <a:prstDash val="solid"/>
              <a:round/>
              <a:headEnd type="none" w="lg" len="lg"/>
              <a:tailEnd type="none" w="lg" len="lg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Arial"/>
                <a:cs typeface="Calibri"/>
                <a:sym typeface="Arial"/>
              </a:endParaRPr>
            </a:p>
          </p:txBody>
        </p:sp>
        <p:sp>
          <p:nvSpPr>
            <p:cNvPr id="63" name="Shape 31"/>
            <p:cNvSpPr/>
            <p:nvPr/>
          </p:nvSpPr>
          <p:spPr>
            <a:xfrm>
              <a:off x="7123004" y="3954912"/>
              <a:ext cx="10928718" cy="1741650"/>
            </a:xfrm>
            <a:prstGeom prst="roundRect">
              <a:avLst>
                <a:gd name="adj" fmla="val 16667"/>
              </a:avLst>
            </a:prstGeom>
            <a:solidFill>
              <a:srgbClr val="AD0004"/>
            </a:solidFill>
            <a:ln w="19050"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" sz="3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Arial"/>
                <a:cs typeface="Calibri"/>
                <a:sym typeface="Arial"/>
              </a:endParaRPr>
            </a:p>
          </p:txBody>
        </p:sp>
        <p:pic>
          <p:nvPicPr>
            <p:cNvPr id="64" name="Shape 42"/>
            <p:cNvPicPr preferRelativeResize="0"/>
            <p:nvPr/>
          </p:nvPicPr>
          <p:blipFill>
            <a:blip r:embed="rId2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998629" y="9004355"/>
              <a:ext cx="1693717" cy="81597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5" name="Shape 44"/>
            <p:cNvSpPr/>
            <p:nvPr/>
          </p:nvSpPr>
          <p:spPr>
            <a:xfrm>
              <a:off x="16665469" y="8568018"/>
              <a:ext cx="3559576" cy="1417086"/>
            </a:xfrm>
            <a:prstGeom prst="cloud">
              <a:avLst/>
            </a:prstGeom>
            <a:solidFill>
              <a:srgbClr val="FFFFFF"/>
            </a:solidFill>
            <a:ln w="19050" cap="flat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Arial"/>
                <a:cs typeface="Calibri"/>
                <a:sym typeface="Arial"/>
              </a:endParaRPr>
            </a:p>
          </p:txBody>
        </p:sp>
        <p:pic>
          <p:nvPicPr>
            <p:cNvPr id="66" name="Shape 45"/>
            <p:cNvPicPr preferRelativeResize="0"/>
            <p:nvPr/>
          </p:nvPicPr>
          <p:blipFill>
            <a:blip r:embed="rId3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059867" y="8754703"/>
              <a:ext cx="911003" cy="87167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7" name="Shape 52"/>
            <p:cNvPicPr preferRelativeResize="0"/>
            <p:nvPr/>
          </p:nvPicPr>
          <p:blipFill>
            <a:blip r:embed="rId4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01832" y="9285363"/>
              <a:ext cx="1693717" cy="533182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68" name="Shape 55"/>
            <p:cNvCxnSpPr>
              <a:endCxn id="76" idx="2"/>
            </p:cNvCxnSpPr>
            <p:nvPr/>
          </p:nvCxnSpPr>
          <p:spPr>
            <a:xfrm flipH="1" flipV="1">
              <a:off x="16434797" y="5694530"/>
              <a:ext cx="1364922" cy="3234070"/>
            </a:xfrm>
            <a:prstGeom prst="straightConnector1">
              <a:avLst/>
            </a:prstGeom>
            <a:noFill/>
            <a:ln w="38100" cap="flat" cmpd="sng">
              <a:solidFill>
                <a:schemeClr val="bg1">
                  <a:lumMod val="65000"/>
                </a:schemeClr>
              </a:solidFill>
              <a:prstDash val="sysDash"/>
              <a:round/>
              <a:headEnd type="none" w="lg" len="lg"/>
              <a:tailEnd type="none" w="lg" len="lg"/>
            </a:ln>
          </p:spPr>
        </p:cxnSp>
        <p:sp>
          <p:nvSpPr>
            <p:cNvPr id="69" name="Shape 69"/>
            <p:cNvSpPr/>
            <p:nvPr/>
          </p:nvSpPr>
          <p:spPr>
            <a:xfrm>
              <a:off x="7138264" y="3139983"/>
              <a:ext cx="2881395" cy="814932"/>
            </a:xfrm>
            <a:prstGeom prst="roundRect">
              <a:avLst>
                <a:gd name="adj" fmla="val 16667"/>
              </a:avLst>
            </a:prstGeom>
            <a:solidFill>
              <a:srgbClr val="1479B1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On</a:t>
              </a: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-D</a:t>
              </a:r>
              <a:r>
                <a:rPr kumimoji="0" lang="en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emand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Optical B</a:t>
              </a:r>
              <a:r>
                <a:rPr kumimoji="0" lang="en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</a:rPr>
                <a:t>andwidth </a:t>
              </a:r>
            </a:p>
          </p:txBody>
        </p:sp>
        <p:sp>
          <p:nvSpPr>
            <p:cNvPr id="70" name="Shape 70"/>
            <p:cNvSpPr/>
            <p:nvPr/>
          </p:nvSpPr>
          <p:spPr>
            <a:xfrm>
              <a:off x="11172597" y="3139983"/>
              <a:ext cx="2799427" cy="814932"/>
            </a:xfrm>
            <a:prstGeom prst="roundRect">
              <a:avLst>
                <a:gd name="adj" fmla="val 16667"/>
              </a:avLst>
            </a:prstGeom>
            <a:solidFill>
              <a:srgbClr val="1479B1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800" noProof="0" dirty="0" smtClean="0">
                  <a:solidFill>
                    <a:sysClr val="window" lastClr="FFFFFF"/>
                  </a:solidFill>
                  <a:latin typeface="Calibri"/>
                  <a:ea typeface="+mn-ea"/>
                  <a:cs typeface="Calibri"/>
                </a:rPr>
                <a:t>Advanced Multi-Layer Restoration</a:t>
              </a:r>
              <a:endParaRPr kumimoji="0" lang="en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Calibri"/>
              </a:endParaRPr>
            </a:p>
          </p:txBody>
        </p:sp>
        <p:cxnSp>
          <p:nvCxnSpPr>
            <p:cNvPr id="72" name="Shape 39"/>
            <p:cNvCxnSpPr/>
            <p:nvPr/>
          </p:nvCxnSpPr>
          <p:spPr>
            <a:xfrm flipV="1">
              <a:off x="6642442" y="5694530"/>
              <a:ext cx="2123344" cy="2217549"/>
            </a:xfrm>
            <a:prstGeom prst="straightConnector1">
              <a:avLst/>
            </a:prstGeom>
            <a:noFill/>
            <a:ln w="38100" cap="flat" cmpd="sng">
              <a:solidFill>
                <a:schemeClr val="bg1">
                  <a:lumMod val="65000"/>
                </a:schemeClr>
              </a:solidFill>
              <a:prstDash val="sysDash"/>
              <a:round/>
              <a:headEnd type="none" w="lg" len="lg"/>
              <a:tailEnd type="none" w="lg" len="lg"/>
            </a:ln>
          </p:spPr>
        </p:cxnSp>
        <p:sp>
          <p:nvSpPr>
            <p:cNvPr id="73" name="Shape 32"/>
            <p:cNvSpPr/>
            <p:nvPr/>
          </p:nvSpPr>
          <p:spPr>
            <a:xfrm>
              <a:off x="12668200" y="5023529"/>
              <a:ext cx="2376270" cy="671001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 cap="flat" cmpd="sng">
              <a:solidFill>
                <a:srgbClr val="CCCCCC"/>
              </a:solidFill>
              <a:prstDash val="solid"/>
              <a:round/>
              <a:headEnd type="none" w="lg" len="lg"/>
              <a:tailEnd type="none" w="lg" len="lg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666666"/>
                  </a:solidFill>
                  <a:effectLst/>
                  <a:uLnTx/>
                  <a:uFillTx/>
                  <a:latin typeface="Calibri"/>
                  <a:cs typeface="Calibri"/>
                </a:rPr>
                <a:t>Fujitsu TL1 provider</a:t>
              </a:r>
            </a:p>
          </p:txBody>
        </p:sp>
        <p:sp>
          <p:nvSpPr>
            <p:cNvPr id="74" name="Shape 33"/>
            <p:cNvSpPr/>
            <p:nvPr/>
          </p:nvSpPr>
          <p:spPr>
            <a:xfrm>
              <a:off x="7445056" y="5023527"/>
              <a:ext cx="2376270" cy="671001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 cap="flat" cmpd="sng">
              <a:solidFill>
                <a:srgbClr val="CCCCCC"/>
              </a:solidFill>
              <a:prstDash val="solid"/>
              <a:round/>
              <a:headEnd type="none" w="lg" len="lg"/>
              <a:tailEnd type="none" w="lg" len="lg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666666"/>
                  </a:solidFill>
                  <a:effectLst/>
                  <a:uLnTx/>
                  <a:uFillTx/>
                  <a:latin typeface="Calibri"/>
                  <a:cs typeface="Calibri"/>
                </a:rPr>
                <a:t>OF provider</a:t>
              </a:r>
            </a:p>
          </p:txBody>
        </p:sp>
        <p:sp>
          <p:nvSpPr>
            <p:cNvPr id="75" name="Shape 34"/>
            <p:cNvSpPr/>
            <p:nvPr/>
          </p:nvSpPr>
          <p:spPr>
            <a:xfrm>
              <a:off x="10095549" y="5023529"/>
              <a:ext cx="2376270" cy="671001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28575" cap="flat" cmpd="sng">
              <a:solidFill>
                <a:srgbClr val="CCCCCC"/>
              </a:solidFill>
              <a:prstDash val="solid"/>
              <a:round/>
              <a:headEnd type="none" w="lg" len="lg"/>
              <a:tailEnd type="none" w="lg" len="lg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666666"/>
                  </a:solidFill>
                  <a:effectLst/>
                  <a:uLnTx/>
                  <a:uFillTx/>
                  <a:latin typeface="Calibri"/>
                  <a:cs typeface="Calibri"/>
                </a:rPr>
                <a:t>Ciena TL1 provider</a:t>
              </a:r>
            </a:p>
          </p:txBody>
        </p:sp>
        <p:sp>
          <p:nvSpPr>
            <p:cNvPr id="76" name="Shape 35"/>
            <p:cNvSpPr/>
            <p:nvPr/>
          </p:nvSpPr>
          <p:spPr>
            <a:xfrm>
              <a:off x="15246662" y="5023529"/>
              <a:ext cx="2376270" cy="671001"/>
            </a:xfrm>
            <a:prstGeom prst="roundRect">
              <a:avLst>
                <a:gd name="adj" fmla="val 16667"/>
              </a:avLst>
            </a:prstGeom>
            <a:solidFill>
              <a:sysClr val="window" lastClr="FFFFFF"/>
            </a:solidFill>
            <a:ln w="28575" cap="flat" cmpd="sng">
              <a:solidFill>
                <a:srgbClr val="CCCCC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666666"/>
                  </a:solidFill>
                  <a:effectLst/>
                  <a:uLnTx/>
                  <a:uFillTx/>
                  <a:latin typeface="Calibri"/>
                  <a:cs typeface="Calibri"/>
                </a:rPr>
                <a:t>Huawei PCEP provider</a:t>
              </a: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3040293" y="4614151"/>
              <a:ext cx="27101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666666"/>
                  </a:solidFill>
                  <a:effectLst/>
                  <a:uLnTx/>
                  <a:uFillTx/>
                  <a:latin typeface="Calibri"/>
                  <a:cs typeface="Calibri"/>
                </a:rPr>
                <a:t>Menlo Park, CA</a:t>
              </a:r>
              <a:endPara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1908702" y="9995272"/>
              <a:ext cx="27101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666666"/>
                  </a:solidFill>
                  <a:effectLst/>
                  <a:uLnTx/>
                  <a:uFillTx/>
                  <a:latin typeface="Calibri"/>
                  <a:cs typeface="Calibri"/>
                </a:rPr>
                <a:t>Richardson, TX</a:t>
              </a:r>
              <a:endPara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16924327" y="10006585"/>
              <a:ext cx="35086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666666"/>
                  </a:solidFill>
                  <a:effectLst/>
                  <a:uLnTx/>
                  <a:uFillTx/>
                  <a:latin typeface="Calibri"/>
                  <a:cs typeface="Calibri"/>
                </a:rPr>
                <a:t>Plano, TX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6171662" y="10207421"/>
              <a:ext cx="27101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666666"/>
                  </a:solidFill>
                  <a:effectLst/>
                  <a:uLnTx/>
                  <a:uFillTx/>
                  <a:latin typeface="Calibri"/>
                  <a:cs typeface="Calibri"/>
                </a:rPr>
                <a:t>Ottawa, Ontario</a:t>
              </a:r>
            </a:p>
          </p:txBody>
        </p:sp>
        <p:cxnSp>
          <p:nvCxnSpPr>
            <p:cNvPr id="81" name="Shape 40"/>
            <p:cNvCxnSpPr>
              <a:endCxn id="76" idx="2"/>
            </p:cNvCxnSpPr>
            <p:nvPr/>
          </p:nvCxnSpPr>
          <p:spPr>
            <a:xfrm flipH="1" flipV="1">
              <a:off x="16434798" y="5694530"/>
              <a:ext cx="1616926" cy="2015325"/>
            </a:xfrm>
            <a:prstGeom prst="straightConnector1">
              <a:avLst/>
            </a:prstGeom>
            <a:noFill/>
            <a:ln w="38100" cap="flat" cmpd="sng">
              <a:solidFill>
                <a:schemeClr val="bg1">
                  <a:lumMod val="65000"/>
                </a:schemeClr>
              </a:solidFill>
              <a:prstDash val="sysDash"/>
              <a:round/>
              <a:headEnd type="none" w="lg" len="lg"/>
              <a:tailEnd type="none" w="lg" len="lg"/>
            </a:ln>
          </p:spPr>
        </p:cxnSp>
        <p:grpSp>
          <p:nvGrpSpPr>
            <p:cNvPr id="85" name="Group 84"/>
            <p:cNvGrpSpPr/>
            <p:nvPr/>
          </p:nvGrpSpPr>
          <p:grpSpPr>
            <a:xfrm>
              <a:off x="12458660" y="8865251"/>
              <a:ext cx="1515004" cy="847400"/>
              <a:chOff x="4782719" y="4145367"/>
              <a:chExt cx="713810" cy="346422"/>
            </a:xfrm>
          </p:grpSpPr>
          <p:sp>
            <p:nvSpPr>
              <p:cNvPr id="105" name="Shape 56"/>
              <p:cNvSpPr/>
              <p:nvPr/>
            </p:nvSpPr>
            <p:spPr>
              <a:xfrm>
                <a:off x="4782719" y="4236392"/>
                <a:ext cx="266246" cy="111355"/>
              </a:xfrm>
              <a:prstGeom prst="cube">
                <a:avLst>
                  <a:gd name="adj" fmla="val 25000"/>
                </a:avLst>
              </a:prstGeom>
              <a:solidFill>
                <a:srgbClr val="CCCCCC"/>
              </a:solidFill>
              <a:ln w="19050" cap="flat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endParaRPr>
              </a:p>
            </p:txBody>
          </p:sp>
          <p:cxnSp>
            <p:nvCxnSpPr>
              <p:cNvPr id="106" name="Shape 57"/>
              <p:cNvCxnSpPr>
                <a:stCxn id="105" idx="3"/>
                <a:endCxn id="110" idx="2"/>
              </p:cNvCxnSpPr>
              <p:nvPr/>
            </p:nvCxnSpPr>
            <p:spPr>
              <a:xfrm>
                <a:off x="4893780" y="4347747"/>
                <a:ext cx="200503" cy="102233"/>
              </a:xfrm>
              <a:prstGeom prst="straightConnector1">
                <a:avLst/>
              </a:prstGeom>
              <a:noFill/>
              <a:ln w="19050" cap="flat">
                <a:solidFill>
                  <a:srgbClr val="333333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09" name="Shape 65"/>
              <p:cNvCxnSpPr>
                <a:stCxn id="112" idx="3"/>
                <a:endCxn id="110" idx="0"/>
              </p:cNvCxnSpPr>
              <p:nvPr/>
            </p:nvCxnSpPr>
            <p:spPr>
              <a:xfrm flipH="1">
                <a:off x="5249412" y="4256722"/>
                <a:ext cx="91931" cy="123747"/>
              </a:xfrm>
              <a:prstGeom prst="straightConnector1">
                <a:avLst/>
              </a:prstGeom>
              <a:noFill/>
              <a:ln w="19050" cap="flat">
                <a:solidFill>
                  <a:srgbClr val="333333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sp>
            <p:nvSpPr>
              <p:cNvPr id="110" name="Shape 58"/>
              <p:cNvSpPr/>
              <p:nvPr/>
            </p:nvSpPr>
            <p:spPr>
              <a:xfrm>
                <a:off x="5094351" y="4380434"/>
                <a:ext cx="266246" cy="111355"/>
              </a:xfrm>
              <a:prstGeom prst="cube">
                <a:avLst>
                  <a:gd name="adj" fmla="val 25000"/>
                </a:avLst>
              </a:prstGeom>
              <a:solidFill>
                <a:srgbClr val="CCCCCC"/>
              </a:solidFill>
              <a:ln w="19050" cap="flat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endParaRPr>
              </a:p>
            </p:txBody>
          </p:sp>
          <p:sp>
            <p:nvSpPr>
              <p:cNvPr id="112" name="Shape 64"/>
              <p:cNvSpPr/>
              <p:nvPr/>
            </p:nvSpPr>
            <p:spPr>
              <a:xfrm>
                <a:off x="5230283" y="4145367"/>
                <a:ext cx="266246" cy="111355"/>
              </a:xfrm>
              <a:prstGeom prst="cube">
                <a:avLst>
                  <a:gd name="adj" fmla="val 25000"/>
                </a:avLst>
              </a:prstGeom>
              <a:solidFill>
                <a:srgbClr val="CCCCCC"/>
              </a:solidFill>
              <a:ln w="19050" cap="flat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endParaRPr>
              </a:p>
            </p:txBody>
          </p:sp>
          <p:cxnSp>
            <p:nvCxnSpPr>
              <p:cNvPr id="113" name="Shape 65"/>
              <p:cNvCxnSpPr>
                <a:stCxn id="112" idx="2"/>
                <a:endCxn id="105" idx="4"/>
              </p:cNvCxnSpPr>
              <p:nvPr/>
            </p:nvCxnSpPr>
            <p:spPr>
              <a:xfrm flipH="1">
                <a:off x="5021126" y="4214964"/>
                <a:ext cx="209157" cy="91025"/>
              </a:xfrm>
              <a:prstGeom prst="straightConnector1">
                <a:avLst/>
              </a:prstGeom>
              <a:noFill/>
              <a:ln w="19050" cap="flat">
                <a:solidFill>
                  <a:srgbClr val="333333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</p:grpSp>
        <p:pic>
          <p:nvPicPr>
            <p:cNvPr id="86" name="Shape 45"/>
            <p:cNvPicPr preferRelativeResize="0"/>
            <p:nvPr/>
          </p:nvPicPr>
          <p:blipFill>
            <a:blip r:embed="rId5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456565" y="7661289"/>
              <a:ext cx="553085" cy="58724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7" name="Rectangle 86"/>
            <p:cNvSpPr/>
            <p:nvPr/>
          </p:nvSpPr>
          <p:spPr>
            <a:xfrm>
              <a:off x="11633060" y="3954914"/>
              <a:ext cx="105692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" sz="2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cs typeface="Calibri"/>
                </a:rPr>
                <a:t>ONOS</a:t>
              </a:r>
              <a:endParaRPr kumimoji="0" lang="en" sz="2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cs typeface="Calibri"/>
              </a:endParaRPr>
            </a:p>
          </p:txBody>
        </p:sp>
        <p:sp>
          <p:nvSpPr>
            <p:cNvPr id="88" name="Shape 37"/>
            <p:cNvSpPr/>
            <p:nvPr/>
          </p:nvSpPr>
          <p:spPr>
            <a:xfrm>
              <a:off x="11330073" y="7174525"/>
              <a:ext cx="3559576" cy="1417086"/>
            </a:xfrm>
            <a:prstGeom prst="cloud">
              <a:avLst/>
            </a:prstGeom>
            <a:solidFill>
              <a:sysClr val="window" lastClr="FFFFFF">
                <a:lumMod val="85000"/>
              </a:sysClr>
            </a:solidFill>
            <a:ln w="19050" cap="flat">
              <a:noFill/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Arial"/>
                <a:cs typeface="Calibri"/>
                <a:sym typeface="Arial"/>
              </a:endParaRPr>
            </a:p>
          </p:txBody>
        </p:sp>
        <p:pic>
          <p:nvPicPr>
            <p:cNvPr id="89" name="Picture 3"/>
            <p:cNvPicPr>
              <a:picLocks noChangeAspect="1" noChangeArrowheads="1"/>
            </p:cNvPicPr>
            <p:nvPr/>
          </p:nvPicPr>
          <p:blipFill>
            <a:blip r:embed="rId6" cstate="email">
              <a:duotone>
                <a:srgbClr val="66666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4326" y="9121850"/>
              <a:ext cx="855812" cy="722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0" name="Picture 3"/>
            <p:cNvPicPr>
              <a:picLocks noChangeAspect="1" noChangeArrowheads="1"/>
            </p:cNvPicPr>
            <p:nvPr/>
          </p:nvPicPr>
          <p:blipFill>
            <a:blip r:embed="rId6" cstate="email">
              <a:duotone>
                <a:srgbClr val="66666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80796" y="9031394"/>
              <a:ext cx="855812" cy="722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1" name="Picture 3"/>
            <p:cNvPicPr>
              <a:picLocks noChangeAspect="1" noChangeArrowheads="1"/>
            </p:cNvPicPr>
            <p:nvPr/>
          </p:nvPicPr>
          <p:blipFill>
            <a:blip r:embed="rId6" cstate="email">
              <a:duotone>
                <a:srgbClr val="66666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62605" y="8952814"/>
              <a:ext cx="855812" cy="7222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" name="Picture 6"/>
            <p:cNvPicPr>
              <a:picLocks noChangeAspect="1" noChangeArrowheads="1"/>
            </p:cNvPicPr>
            <p:nvPr/>
          </p:nvPicPr>
          <p:blipFill>
            <a:blip r:embed="rId7" cstate="email">
              <a:duotone>
                <a:srgbClr val="66666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51722" y="7591557"/>
              <a:ext cx="876028" cy="716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93" name="Shape 43"/>
            <p:cNvCxnSpPr>
              <a:endCxn id="73" idx="2"/>
            </p:cNvCxnSpPr>
            <p:nvPr/>
          </p:nvCxnSpPr>
          <p:spPr>
            <a:xfrm flipV="1">
              <a:off x="12668200" y="5694530"/>
              <a:ext cx="1188136" cy="2954509"/>
            </a:xfrm>
            <a:prstGeom prst="straightConnector1">
              <a:avLst/>
            </a:prstGeom>
            <a:noFill/>
            <a:ln w="38100" cap="flat" cmpd="sng">
              <a:solidFill>
                <a:schemeClr val="bg1">
                  <a:lumMod val="65000"/>
                </a:schemeClr>
              </a:solidFill>
              <a:prstDash val="sysDash"/>
              <a:round/>
              <a:headEnd type="none" w="lg" len="lg"/>
              <a:tailEnd type="none" w="lg" len="lg"/>
            </a:ln>
          </p:spPr>
        </p:cxnSp>
        <p:cxnSp>
          <p:nvCxnSpPr>
            <p:cNvPr id="94" name="Shape 40"/>
            <p:cNvCxnSpPr>
              <a:endCxn id="74" idx="2"/>
            </p:cNvCxnSpPr>
            <p:nvPr/>
          </p:nvCxnSpPr>
          <p:spPr>
            <a:xfrm flipH="1" flipV="1">
              <a:off x="8633192" y="5694527"/>
              <a:ext cx="3158980" cy="2015328"/>
            </a:xfrm>
            <a:prstGeom prst="straightConnector1">
              <a:avLst/>
            </a:prstGeom>
            <a:noFill/>
            <a:ln w="38100" cap="flat" cmpd="sng">
              <a:solidFill>
                <a:schemeClr val="bg1">
                  <a:lumMod val="65000"/>
                </a:schemeClr>
              </a:solidFill>
              <a:prstDash val="sysDash"/>
              <a:round/>
              <a:headEnd type="none" w="lg" len="lg"/>
              <a:tailEnd type="none" w="lg" len="lg"/>
            </a:ln>
          </p:spPr>
        </p:cxnSp>
        <p:cxnSp>
          <p:nvCxnSpPr>
            <p:cNvPr id="95" name="Shape 36"/>
            <p:cNvCxnSpPr>
              <a:stCxn id="61" idx="3"/>
              <a:endCxn id="75" idx="2"/>
            </p:cNvCxnSpPr>
            <p:nvPr/>
          </p:nvCxnSpPr>
          <p:spPr>
            <a:xfrm flipV="1">
              <a:off x="7702857" y="5694530"/>
              <a:ext cx="3580827" cy="3245968"/>
            </a:xfrm>
            <a:prstGeom prst="straightConnector1">
              <a:avLst/>
            </a:prstGeom>
            <a:noFill/>
            <a:ln w="38100" cap="flat" cmpd="sng">
              <a:solidFill>
                <a:schemeClr val="bg1">
                  <a:lumMod val="65000"/>
                </a:schemeClr>
              </a:solidFill>
              <a:prstDash val="sysDash"/>
              <a:round/>
              <a:headEnd type="none" w="lg" len="lg"/>
              <a:tailEnd type="none" w="lg" len="lg"/>
            </a:ln>
          </p:spPr>
        </p:cxnSp>
        <p:pic>
          <p:nvPicPr>
            <p:cNvPr id="96" name="Picture 41"/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srgbClr val="66666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71662" y="7923856"/>
              <a:ext cx="1039244" cy="384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7" name="Picture 41"/>
            <p:cNvPicPr>
              <a:picLocks noChangeAspect="1" noChangeArrowheads="1"/>
            </p:cNvPicPr>
            <p:nvPr/>
          </p:nvPicPr>
          <p:blipFill>
            <a:blip r:embed="rId8" cstate="print">
              <a:duotone>
                <a:srgbClr val="666666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15993" y="7925837"/>
              <a:ext cx="1039244" cy="384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8" name="Rounded Rectangle 97"/>
            <p:cNvSpPr/>
            <p:nvPr/>
          </p:nvSpPr>
          <p:spPr>
            <a:xfrm>
              <a:off x="3260553" y="8928600"/>
              <a:ext cx="2911109" cy="1033918"/>
            </a:xfrm>
            <a:prstGeom prst="round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7F0002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  <a:sym typeface="Calibri" pitchFamily="34" charset="0"/>
                </a:rPr>
                <a:t>Optical layer</a:t>
              </a:r>
              <a:endPara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7F0002"/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Calibri" pitchFamily="34" charset="0"/>
              </a:endParaRPr>
            </a:p>
          </p:txBody>
        </p:sp>
        <p:sp>
          <p:nvSpPr>
            <p:cNvPr id="99" name="Rounded Rectangle 98"/>
            <p:cNvSpPr/>
            <p:nvPr/>
          </p:nvSpPr>
          <p:spPr>
            <a:xfrm>
              <a:off x="3594607" y="7414050"/>
              <a:ext cx="1997295" cy="996055"/>
            </a:xfrm>
            <a:prstGeom prst="round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7F0002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  <a:sym typeface="Calibri" pitchFamily="34" charset="0"/>
                </a:rPr>
                <a:t>IP Layer</a:t>
              </a:r>
              <a:endPara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7F0002"/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Calibri" pitchFamily="34" charset="0"/>
              </a:endParaRPr>
            </a:p>
          </p:txBody>
        </p:sp>
        <p:pic>
          <p:nvPicPr>
            <p:cNvPr id="103" name="Picture 102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210906" y="7384610"/>
              <a:ext cx="1880562" cy="591109"/>
            </a:xfrm>
            <a:prstGeom prst="rect">
              <a:avLst/>
            </a:prstGeom>
          </p:spPr>
        </p:pic>
        <p:pic>
          <p:nvPicPr>
            <p:cNvPr id="104" name="Picture 103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3443951" y="7436877"/>
              <a:ext cx="1880562" cy="591109"/>
            </a:xfrm>
            <a:prstGeom prst="rect">
              <a:avLst/>
            </a:prstGeom>
          </p:spPr>
        </p:pic>
        <p:pic>
          <p:nvPicPr>
            <p:cNvPr id="114" name="Shape 1638"/>
            <p:cNvPicPr preferRelativeResize="0"/>
            <p:nvPr/>
          </p:nvPicPr>
          <p:blipFill>
            <a:blip r:embed="rId10">
              <a:alphaModFix/>
            </a:blip>
            <a:stretch>
              <a:fillRect/>
            </a:stretch>
          </p:blipFill>
          <p:spPr>
            <a:xfrm>
              <a:off x="5726000" y="4044069"/>
              <a:ext cx="1108628" cy="1030652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31" name="Group 130"/>
            <p:cNvGrpSpPr/>
            <p:nvPr/>
          </p:nvGrpSpPr>
          <p:grpSpPr>
            <a:xfrm>
              <a:off x="7180423" y="9115118"/>
              <a:ext cx="1515004" cy="847400"/>
              <a:chOff x="4782719" y="4145367"/>
              <a:chExt cx="713810" cy="346422"/>
            </a:xfrm>
          </p:grpSpPr>
          <p:sp>
            <p:nvSpPr>
              <p:cNvPr id="132" name="Shape 56"/>
              <p:cNvSpPr/>
              <p:nvPr/>
            </p:nvSpPr>
            <p:spPr>
              <a:xfrm>
                <a:off x="4782719" y="4236392"/>
                <a:ext cx="266246" cy="111355"/>
              </a:xfrm>
              <a:prstGeom prst="cube">
                <a:avLst>
                  <a:gd name="adj" fmla="val 25000"/>
                </a:avLst>
              </a:prstGeom>
              <a:solidFill>
                <a:srgbClr val="CCCCCC"/>
              </a:solidFill>
              <a:ln w="19050" cap="flat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endParaRPr>
              </a:p>
            </p:txBody>
          </p:sp>
          <p:cxnSp>
            <p:nvCxnSpPr>
              <p:cNvPr id="133" name="Shape 57"/>
              <p:cNvCxnSpPr>
                <a:stCxn id="132" idx="3"/>
                <a:endCxn id="135" idx="2"/>
              </p:cNvCxnSpPr>
              <p:nvPr/>
            </p:nvCxnSpPr>
            <p:spPr>
              <a:xfrm>
                <a:off x="4893780" y="4347747"/>
                <a:ext cx="200503" cy="102233"/>
              </a:xfrm>
              <a:prstGeom prst="straightConnector1">
                <a:avLst/>
              </a:prstGeom>
              <a:noFill/>
              <a:ln w="19050" cap="flat">
                <a:solidFill>
                  <a:srgbClr val="333333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34" name="Shape 65"/>
              <p:cNvCxnSpPr>
                <a:stCxn id="136" idx="3"/>
                <a:endCxn id="135" idx="0"/>
              </p:cNvCxnSpPr>
              <p:nvPr/>
            </p:nvCxnSpPr>
            <p:spPr>
              <a:xfrm flipH="1">
                <a:off x="5249412" y="4256722"/>
                <a:ext cx="91931" cy="123747"/>
              </a:xfrm>
              <a:prstGeom prst="straightConnector1">
                <a:avLst/>
              </a:prstGeom>
              <a:noFill/>
              <a:ln w="19050" cap="flat">
                <a:solidFill>
                  <a:srgbClr val="333333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sp>
            <p:nvSpPr>
              <p:cNvPr id="135" name="Shape 58"/>
              <p:cNvSpPr/>
              <p:nvPr/>
            </p:nvSpPr>
            <p:spPr>
              <a:xfrm>
                <a:off x="5094351" y="4380434"/>
                <a:ext cx="266246" cy="111355"/>
              </a:xfrm>
              <a:prstGeom prst="cube">
                <a:avLst>
                  <a:gd name="adj" fmla="val 25000"/>
                </a:avLst>
              </a:prstGeom>
              <a:solidFill>
                <a:srgbClr val="CCCCCC"/>
              </a:solidFill>
              <a:ln w="19050" cap="flat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endParaRPr>
              </a:p>
            </p:txBody>
          </p:sp>
          <p:sp>
            <p:nvSpPr>
              <p:cNvPr id="136" name="Shape 64"/>
              <p:cNvSpPr/>
              <p:nvPr/>
            </p:nvSpPr>
            <p:spPr>
              <a:xfrm>
                <a:off x="5230283" y="4145367"/>
                <a:ext cx="266246" cy="111355"/>
              </a:xfrm>
              <a:prstGeom prst="cube">
                <a:avLst>
                  <a:gd name="adj" fmla="val 25000"/>
                </a:avLst>
              </a:prstGeom>
              <a:solidFill>
                <a:srgbClr val="CCCCCC"/>
              </a:solidFill>
              <a:ln w="19050" cap="flat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endParaRPr>
              </a:p>
            </p:txBody>
          </p:sp>
          <p:cxnSp>
            <p:nvCxnSpPr>
              <p:cNvPr id="137" name="Shape 65"/>
              <p:cNvCxnSpPr>
                <a:stCxn id="136" idx="2"/>
                <a:endCxn id="132" idx="4"/>
              </p:cNvCxnSpPr>
              <p:nvPr/>
            </p:nvCxnSpPr>
            <p:spPr>
              <a:xfrm flipH="1">
                <a:off x="5021126" y="4214964"/>
                <a:ext cx="209157" cy="91025"/>
              </a:xfrm>
              <a:prstGeom prst="straightConnector1">
                <a:avLst/>
              </a:prstGeom>
              <a:noFill/>
              <a:ln w="19050" cap="flat">
                <a:solidFill>
                  <a:srgbClr val="333333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</p:grpSp>
        <p:grpSp>
          <p:nvGrpSpPr>
            <p:cNvPr id="141" name="Group 140"/>
            <p:cNvGrpSpPr>
              <a:grpSpLocks noChangeAspect="1"/>
            </p:cNvGrpSpPr>
            <p:nvPr/>
          </p:nvGrpSpPr>
          <p:grpSpPr>
            <a:xfrm>
              <a:off x="4744710" y="6988155"/>
              <a:ext cx="1005705" cy="440625"/>
              <a:chOff x="151642" y="2049895"/>
              <a:chExt cx="902999" cy="455999"/>
            </a:xfrm>
          </p:grpSpPr>
          <p:sp>
            <p:nvSpPr>
              <p:cNvPr id="142" name="Shape 74"/>
              <p:cNvSpPr/>
              <p:nvPr/>
            </p:nvSpPr>
            <p:spPr>
              <a:xfrm>
                <a:off x="151642" y="2049895"/>
                <a:ext cx="902999" cy="455999"/>
              </a:xfrm>
              <a:prstGeom prst="cube">
                <a:avLst>
                  <a:gd name="adj" fmla="val 25000"/>
                </a:avLst>
              </a:prstGeom>
              <a:solidFill>
                <a:srgbClr val="CCCCCC"/>
              </a:solidFill>
              <a:ln w="19050" cap="flat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143" name="Shape 75"/>
              <p:cNvPicPr preferRelativeResize="0"/>
              <p:nvPr/>
            </p:nvPicPr>
            <p:blipFill>
              <a:blip r:embed="rId11">
                <a:alphaModFix/>
              </a:blip>
              <a:stretch>
                <a:fillRect/>
              </a:stretch>
            </p:blipFill>
            <p:spPr>
              <a:xfrm>
                <a:off x="152081" y="2052360"/>
                <a:ext cx="761408" cy="355641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cxnSp>
          <p:nvCxnSpPr>
            <p:cNvPr id="144" name="Shape 39"/>
            <p:cNvCxnSpPr>
              <a:endCxn id="96" idx="1"/>
            </p:cNvCxnSpPr>
            <p:nvPr/>
          </p:nvCxnSpPr>
          <p:spPr>
            <a:xfrm>
              <a:off x="5272409" y="7476715"/>
              <a:ext cx="899253" cy="639223"/>
            </a:xfrm>
            <a:prstGeom prst="straightConnector1">
              <a:avLst/>
            </a:prstGeom>
            <a:noFill/>
            <a:ln w="38100" cap="flat" cmpd="sng">
              <a:solidFill>
                <a:schemeClr val="bg1">
                  <a:lumMod val="50000"/>
                </a:schemeClr>
              </a:solidFill>
              <a:prstDash val="dash"/>
              <a:round/>
              <a:headEnd type="triangle" w="lg" len="lg"/>
              <a:tailEnd type="none" w="lg" len="lg"/>
            </a:ln>
          </p:spPr>
        </p:cxnSp>
        <p:cxnSp>
          <p:nvCxnSpPr>
            <p:cNvPr id="145" name="Shape 39"/>
            <p:cNvCxnSpPr/>
            <p:nvPr/>
          </p:nvCxnSpPr>
          <p:spPr>
            <a:xfrm>
              <a:off x="5023817" y="7482841"/>
              <a:ext cx="899253" cy="639223"/>
            </a:xfrm>
            <a:prstGeom prst="straightConnector1">
              <a:avLst/>
            </a:prstGeom>
            <a:noFill/>
            <a:ln w="38100" cap="flat" cmpd="sng">
              <a:solidFill>
                <a:schemeClr val="bg1">
                  <a:lumMod val="50000"/>
                </a:schemeClr>
              </a:solidFill>
              <a:prstDash val="dash"/>
              <a:round/>
              <a:headEnd type="none" w="lg" len="lg"/>
              <a:tailEnd type="triangle" w="lg" len="lg"/>
            </a:ln>
          </p:spPr>
        </p:cxnSp>
        <p:grpSp>
          <p:nvGrpSpPr>
            <p:cNvPr id="146" name="Group 145"/>
            <p:cNvGrpSpPr/>
            <p:nvPr/>
          </p:nvGrpSpPr>
          <p:grpSpPr>
            <a:xfrm>
              <a:off x="10807911" y="6955081"/>
              <a:ext cx="1426952" cy="1133909"/>
              <a:chOff x="4744710" y="6988155"/>
              <a:chExt cx="1426952" cy="1133909"/>
            </a:xfrm>
          </p:grpSpPr>
          <p:grpSp>
            <p:nvGrpSpPr>
              <p:cNvPr id="147" name="Group 146"/>
              <p:cNvGrpSpPr>
                <a:grpSpLocks noChangeAspect="1"/>
              </p:cNvGrpSpPr>
              <p:nvPr/>
            </p:nvGrpSpPr>
            <p:grpSpPr>
              <a:xfrm>
                <a:off x="4744710" y="6988155"/>
                <a:ext cx="1005705" cy="440625"/>
                <a:chOff x="151642" y="2049895"/>
                <a:chExt cx="902999" cy="455999"/>
              </a:xfrm>
            </p:grpSpPr>
            <p:sp>
              <p:nvSpPr>
                <p:cNvPr id="150" name="Shape 74"/>
                <p:cNvSpPr/>
                <p:nvPr/>
              </p:nvSpPr>
              <p:spPr>
                <a:xfrm>
                  <a:off x="151642" y="2049895"/>
                  <a:ext cx="902999" cy="455999"/>
                </a:xfrm>
                <a:prstGeom prst="cube">
                  <a:avLst>
                    <a:gd name="adj" fmla="val 25000"/>
                  </a:avLst>
                </a:prstGeom>
                <a:solidFill>
                  <a:srgbClr val="CCCCCC"/>
                </a:solidFill>
                <a:ln w="19050" cap="flat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91425" tIns="91425" rIns="91425" bIns="91425" anchor="ctr" anchorCtr="0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pic>
              <p:nvPicPr>
                <p:cNvPr id="151" name="Shape 75"/>
                <p:cNvPicPr preferRelativeResize="0"/>
                <p:nvPr/>
              </p:nvPicPr>
              <p:blipFill>
                <a:blip r:embed="rId11">
                  <a:alphaModFix/>
                </a:blip>
                <a:stretch>
                  <a:fillRect/>
                </a:stretch>
              </p:blipFill>
              <p:spPr>
                <a:xfrm>
                  <a:off x="152081" y="2052360"/>
                  <a:ext cx="761408" cy="35564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cxnSp>
            <p:nvCxnSpPr>
              <p:cNvPr id="148" name="Shape 39"/>
              <p:cNvCxnSpPr/>
              <p:nvPr/>
            </p:nvCxnSpPr>
            <p:spPr>
              <a:xfrm>
                <a:off x="5272409" y="7476715"/>
                <a:ext cx="899253" cy="639223"/>
              </a:xfrm>
              <a:prstGeom prst="straightConnector1">
                <a:avLst/>
              </a:prstGeom>
              <a:noFill/>
              <a:ln w="38100" cap="flat" cmpd="sng">
                <a:solidFill>
                  <a:srgbClr val="7F7F7F"/>
                </a:solidFill>
                <a:prstDash val="dash"/>
                <a:round/>
                <a:headEnd type="triangle" w="lg" len="lg"/>
                <a:tailEnd type="none" w="lg" len="lg"/>
              </a:ln>
            </p:spPr>
          </p:cxnSp>
          <p:cxnSp>
            <p:nvCxnSpPr>
              <p:cNvPr id="149" name="Shape 39"/>
              <p:cNvCxnSpPr/>
              <p:nvPr/>
            </p:nvCxnSpPr>
            <p:spPr>
              <a:xfrm>
                <a:off x="5023817" y="7482841"/>
                <a:ext cx="899253" cy="639223"/>
              </a:xfrm>
              <a:prstGeom prst="straightConnector1">
                <a:avLst/>
              </a:prstGeom>
              <a:noFill/>
              <a:ln w="38100" cap="flat" cmpd="sng">
                <a:solidFill>
                  <a:srgbClr val="7F7F7F"/>
                </a:solidFill>
                <a:prstDash val="dash"/>
                <a:round/>
                <a:headEnd type="none" w="lg" len="lg"/>
                <a:tailEnd type="triangle" w="lg" len="lg"/>
              </a:ln>
            </p:spPr>
          </p:cxnSp>
        </p:grpSp>
        <p:grpSp>
          <p:nvGrpSpPr>
            <p:cNvPr id="152" name="Group 151"/>
            <p:cNvGrpSpPr/>
            <p:nvPr/>
          </p:nvGrpSpPr>
          <p:grpSpPr>
            <a:xfrm>
              <a:off x="18837449" y="6730938"/>
              <a:ext cx="1699469" cy="1093166"/>
              <a:chOff x="4050946" y="6988155"/>
              <a:chExt cx="1699469" cy="1093166"/>
            </a:xfrm>
          </p:grpSpPr>
          <p:grpSp>
            <p:nvGrpSpPr>
              <p:cNvPr id="153" name="Group 152"/>
              <p:cNvGrpSpPr>
                <a:grpSpLocks noChangeAspect="1"/>
              </p:cNvGrpSpPr>
              <p:nvPr/>
            </p:nvGrpSpPr>
            <p:grpSpPr>
              <a:xfrm>
                <a:off x="4744710" y="6988155"/>
                <a:ext cx="1005705" cy="440625"/>
                <a:chOff x="151642" y="2049895"/>
                <a:chExt cx="902999" cy="455999"/>
              </a:xfrm>
            </p:grpSpPr>
            <p:sp>
              <p:nvSpPr>
                <p:cNvPr id="156" name="Shape 74"/>
                <p:cNvSpPr/>
                <p:nvPr/>
              </p:nvSpPr>
              <p:spPr>
                <a:xfrm>
                  <a:off x="151642" y="2049895"/>
                  <a:ext cx="902999" cy="455999"/>
                </a:xfrm>
                <a:prstGeom prst="cube">
                  <a:avLst>
                    <a:gd name="adj" fmla="val 25000"/>
                  </a:avLst>
                </a:prstGeom>
                <a:solidFill>
                  <a:srgbClr val="CCCCCC"/>
                </a:solidFill>
                <a:ln w="19050" cap="flat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91425" tIns="91425" rIns="91425" bIns="91425" anchor="ctr" anchorCtr="0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pic>
              <p:nvPicPr>
                <p:cNvPr id="157" name="Shape 75"/>
                <p:cNvPicPr preferRelativeResize="0"/>
                <p:nvPr/>
              </p:nvPicPr>
              <p:blipFill>
                <a:blip r:embed="rId11">
                  <a:alphaModFix/>
                </a:blip>
                <a:stretch>
                  <a:fillRect/>
                </a:stretch>
              </p:blipFill>
              <p:spPr>
                <a:xfrm>
                  <a:off x="152081" y="2052360"/>
                  <a:ext cx="761408" cy="35564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cxnSp>
            <p:nvCxnSpPr>
              <p:cNvPr id="154" name="Shape 39"/>
              <p:cNvCxnSpPr/>
              <p:nvPr/>
            </p:nvCxnSpPr>
            <p:spPr>
              <a:xfrm flipH="1">
                <a:off x="4050946" y="7439089"/>
                <a:ext cx="694253" cy="479417"/>
              </a:xfrm>
              <a:prstGeom prst="straightConnector1">
                <a:avLst/>
              </a:prstGeom>
              <a:noFill/>
              <a:ln w="38100" cap="flat" cmpd="sng">
                <a:solidFill>
                  <a:srgbClr val="7F7F7F"/>
                </a:solidFill>
                <a:prstDash val="dash"/>
                <a:round/>
                <a:headEnd type="triangle" w="lg" len="lg"/>
                <a:tailEnd type="none" w="lg" len="lg"/>
              </a:ln>
            </p:spPr>
          </p:cxnSp>
          <p:cxnSp>
            <p:nvCxnSpPr>
              <p:cNvPr id="155" name="Shape 39"/>
              <p:cNvCxnSpPr/>
              <p:nvPr/>
            </p:nvCxnSpPr>
            <p:spPr>
              <a:xfrm flipH="1">
                <a:off x="4128542" y="7482841"/>
                <a:ext cx="895275" cy="598480"/>
              </a:xfrm>
              <a:prstGeom prst="straightConnector1">
                <a:avLst/>
              </a:prstGeom>
              <a:noFill/>
              <a:ln w="38100" cap="flat" cmpd="sng">
                <a:solidFill>
                  <a:srgbClr val="7F7F7F"/>
                </a:solidFill>
                <a:prstDash val="dash"/>
                <a:round/>
                <a:headEnd type="none" w="lg" len="lg"/>
                <a:tailEnd type="triangle" w="lg" len="lg"/>
              </a:ln>
            </p:spPr>
          </p:cxnSp>
        </p:grpSp>
        <p:grpSp>
          <p:nvGrpSpPr>
            <p:cNvPr id="83" name="Group 82"/>
            <p:cNvGrpSpPr/>
            <p:nvPr/>
          </p:nvGrpSpPr>
          <p:grpSpPr>
            <a:xfrm>
              <a:off x="17799719" y="8816612"/>
              <a:ext cx="1515004" cy="847400"/>
              <a:chOff x="4782719" y="4145367"/>
              <a:chExt cx="713810" cy="346422"/>
            </a:xfrm>
          </p:grpSpPr>
          <p:sp>
            <p:nvSpPr>
              <p:cNvPr id="100" name="Shape 56"/>
              <p:cNvSpPr/>
              <p:nvPr/>
            </p:nvSpPr>
            <p:spPr>
              <a:xfrm>
                <a:off x="4782719" y="4236392"/>
                <a:ext cx="266246" cy="111355"/>
              </a:xfrm>
              <a:prstGeom prst="cube">
                <a:avLst>
                  <a:gd name="adj" fmla="val 25000"/>
                </a:avLst>
              </a:prstGeom>
              <a:solidFill>
                <a:srgbClr val="CCCCCC"/>
              </a:solidFill>
              <a:ln w="19050" cap="flat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endParaRPr>
              </a:p>
            </p:txBody>
          </p:sp>
          <p:cxnSp>
            <p:nvCxnSpPr>
              <p:cNvPr id="101" name="Shape 57"/>
              <p:cNvCxnSpPr>
                <a:stCxn id="100" idx="3"/>
                <a:endCxn id="107" idx="2"/>
              </p:cNvCxnSpPr>
              <p:nvPr/>
            </p:nvCxnSpPr>
            <p:spPr>
              <a:xfrm>
                <a:off x="4893780" y="4347747"/>
                <a:ext cx="200503" cy="102233"/>
              </a:xfrm>
              <a:prstGeom prst="straightConnector1">
                <a:avLst/>
              </a:prstGeom>
              <a:noFill/>
              <a:ln w="19050" cap="flat">
                <a:solidFill>
                  <a:srgbClr val="333333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cxnSp>
            <p:nvCxnSpPr>
              <p:cNvPr id="102" name="Shape 65"/>
              <p:cNvCxnSpPr>
                <a:stCxn id="108" idx="3"/>
                <a:endCxn id="107" idx="0"/>
              </p:cNvCxnSpPr>
              <p:nvPr/>
            </p:nvCxnSpPr>
            <p:spPr>
              <a:xfrm flipH="1">
                <a:off x="5249412" y="4256722"/>
                <a:ext cx="91931" cy="123747"/>
              </a:xfrm>
              <a:prstGeom prst="straightConnector1">
                <a:avLst/>
              </a:prstGeom>
              <a:noFill/>
              <a:ln w="19050" cap="flat">
                <a:solidFill>
                  <a:srgbClr val="333333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  <p:sp>
            <p:nvSpPr>
              <p:cNvPr id="107" name="Shape 58"/>
              <p:cNvSpPr/>
              <p:nvPr/>
            </p:nvSpPr>
            <p:spPr>
              <a:xfrm>
                <a:off x="5094351" y="4380434"/>
                <a:ext cx="266246" cy="111355"/>
              </a:xfrm>
              <a:prstGeom prst="cube">
                <a:avLst>
                  <a:gd name="adj" fmla="val 25000"/>
                </a:avLst>
              </a:prstGeom>
              <a:solidFill>
                <a:srgbClr val="CCCCCC"/>
              </a:solidFill>
              <a:ln w="19050" cap="flat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endParaRPr>
              </a:p>
            </p:txBody>
          </p:sp>
          <p:sp>
            <p:nvSpPr>
              <p:cNvPr id="108" name="Shape 64"/>
              <p:cNvSpPr/>
              <p:nvPr/>
            </p:nvSpPr>
            <p:spPr>
              <a:xfrm>
                <a:off x="5230283" y="4145367"/>
                <a:ext cx="266246" cy="111355"/>
              </a:xfrm>
              <a:prstGeom prst="cube">
                <a:avLst>
                  <a:gd name="adj" fmla="val 25000"/>
                </a:avLst>
              </a:prstGeom>
              <a:solidFill>
                <a:srgbClr val="CCCCCC"/>
              </a:solidFill>
              <a:ln w="19050" cap="flat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91425" tIns="91425" rIns="91425" bIns="91425" anchor="ctr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cs typeface="Calibri"/>
                </a:endParaRPr>
              </a:p>
            </p:txBody>
          </p:sp>
          <p:cxnSp>
            <p:nvCxnSpPr>
              <p:cNvPr id="111" name="Shape 65"/>
              <p:cNvCxnSpPr>
                <a:stCxn id="108" idx="2"/>
                <a:endCxn id="100" idx="4"/>
              </p:cNvCxnSpPr>
              <p:nvPr/>
            </p:nvCxnSpPr>
            <p:spPr>
              <a:xfrm flipH="1">
                <a:off x="5021126" y="4214964"/>
                <a:ext cx="209157" cy="91025"/>
              </a:xfrm>
              <a:prstGeom prst="straightConnector1">
                <a:avLst/>
              </a:prstGeom>
              <a:noFill/>
              <a:ln w="19050" cap="flat">
                <a:solidFill>
                  <a:srgbClr val="333333"/>
                </a:solidFill>
                <a:prstDash val="solid"/>
                <a:round/>
                <a:headEnd type="none" w="lg" len="lg"/>
                <a:tailEnd type="none" w="lg" len="lg"/>
              </a:ln>
            </p:spPr>
          </p:cxnSp>
        </p:grpSp>
        <p:sp>
          <p:nvSpPr>
            <p:cNvPr id="2" name="Rounded Rectangle 1"/>
            <p:cNvSpPr/>
            <p:nvPr/>
          </p:nvSpPr>
          <p:spPr>
            <a:xfrm>
              <a:off x="3420267" y="6700012"/>
              <a:ext cx="6828722" cy="4457176"/>
            </a:xfrm>
            <a:prstGeom prst="roundRect">
              <a:avLst/>
            </a:prstGeom>
            <a:noFill/>
            <a:ln w="25400" cap="flat">
              <a:solidFill>
                <a:schemeClr val="tx2"/>
              </a:solidFill>
              <a:prstDash val="sysDash"/>
              <a:bevel/>
            </a:ln>
            <a:effectLst>
              <a:outerShdw blurRad="50800" dist="25400" dir="5400000" rotWithShape="0">
                <a:srgbClr val="000000">
                  <a:alpha val="50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71436" tIns="71436" rIns="71436" bIns="71436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5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15" name="Rounded Rectangle 114"/>
            <p:cNvSpPr/>
            <p:nvPr/>
          </p:nvSpPr>
          <p:spPr>
            <a:xfrm>
              <a:off x="10480874" y="6690297"/>
              <a:ext cx="5855409" cy="4457176"/>
            </a:xfrm>
            <a:prstGeom prst="roundRect">
              <a:avLst/>
            </a:prstGeom>
            <a:noFill/>
            <a:ln w="25400" cap="flat">
              <a:solidFill>
                <a:schemeClr val="tx2"/>
              </a:solidFill>
              <a:prstDash val="sysDash"/>
              <a:bevel/>
            </a:ln>
            <a:effectLst>
              <a:outerShdw blurRad="50800" dist="25400" dir="5400000" rotWithShape="0">
                <a:srgbClr val="000000">
                  <a:alpha val="50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71436" tIns="71436" rIns="71436" bIns="71436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5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116" name="Rounded Rectangle 115"/>
            <p:cNvSpPr/>
            <p:nvPr/>
          </p:nvSpPr>
          <p:spPr>
            <a:xfrm>
              <a:off x="16562605" y="6636663"/>
              <a:ext cx="5855409" cy="4457176"/>
            </a:xfrm>
            <a:prstGeom prst="roundRect">
              <a:avLst/>
            </a:prstGeom>
            <a:noFill/>
            <a:ln w="25400" cap="flat">
              <a:solidFill>
                <a:schemeClr val="tx2"/>
              </a:solidFill>
              <a:prstDash val="sysDash"/>
              <a:bevel/>
            </a:ln>
            <a:effectLst>
              <a:outerShdw blurRad="50800" dist="25400" dir="5400000" rotWithShape="0">
                <a:srgbClr val="000000">
                  <a:alpha val="50000"/>
                </a:srgb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71436" tIns="71436" rIns="71436" bIns="71436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50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8095099" y="10528315"/>
              <a:ext cx="1573369" cy="5751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71436" tIns="71436" rIns="71436" bIns="71436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spc="0" normalizeH="0" baseline="0" dirty="0" smtClean="0">
                  <a:ln>
                    <a:noFill/>
                  </a:ln>
                  <a:solidFill>
                    <a:schemeClr val="bg2"/>
                  </a:solidFill>
                  <a:effectLst/>
                  <a:uFillTx/>
                  <a:latin typeface="Calibri"/>
                  <a:ea typeface="Helvetica Light"/>
                  <a:cs typeface="Calibri"/>
                  <a:sym typeface="Helvetica Light"/>
                </a:rPr>
                <a:t>Domain A</a:t>
              </a:r>
              <a:endPara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alibri"/>
                <a:ea typeface="Helvetica Light"/>
                <a:cs typeface="Calibri"/>
                <a:sym typeface="Helvetica Light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14274587" y="10510763"/>
              <a:ext cx="1560921" cy="5751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71436" tIns="71436" rIns="71436" bIns="71436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spc="0" normalizeH="0" baseline="0" dirty="0" smtClean="0">
                  <a:ln>
                    <a:noFill/>
                  </a:ln>
                  <a:solidFill>
                    <a:schemeClr val="bg2"/>
                  </a:solidFill>
                  <a:effectLst/>
                  <a:uFillTx/>
                  <a:latin typeface="Calibri"/>
                  <a:ea typeface="Helvetica Light"/>
                  <a:cs typeface="Calibri"/>
                  <a:sym typeface="Helvetica Light"/>
                </a:rPr>
                <a:t>Domain B</a:t>
              </a:r>
              <a:endPara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alibri"/>
                <a:ea typeface="Helvetica Light"/>
                <a:cs typeface="Calibri"/>
                <a:sym typeface="Helvetica Light"/>
              </a:endParaRPr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20272177" y="10426159"/>
              <a:ext cx="1557064" cy="5751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71436" tIns="71436" rIns="71436" bIns="71436" numCol="1" spcCol="38100" rtlCol="0" anchor="ctr">
              <a:spAutoFit/>
            </a:bodyPr>
            <a:lstStyle/>
            <a:p>
              <a:pPr marL="0" marR="0" indent="0" algn="ctr" defTabSz="584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800" b="0" i="0" u="none" strike="noStrike" cap="none" spc="0" normalizeH="0" baseline="0" dirty="0" smtClean="0">
                  <a:ln>
                    <a:noFill/>
                  </a:ln>
                  <a:solidFill>
                    <a:schemeClr val="bg2"/>
                  </a:solidFill>
                  <a:effectLst/>
                  <a:uFillTx/>
                  <a:latin typeface="Calibri"/>
                  <a:ea typeface="Helvetica Light"/>
                  <a:cs typeface="Calibri"/>
                  <a:sym typeface="Helvetica Light"/>
                </a:rPr>
                <a:t>Domain C</a:t>
              </a:r>
              <a:endPara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bg2"/>
                </a:solidFill>
                <a:effectLst/>
                <a:uFillTx/>
                <a:latin typeface="Calibri"/>
                <a:ea typeface="Helvetica Light"/>
                <a:cs typeface="Calibri"/>
                <a:sym typeface="Helvetica Light"/>
              </a:endParaRPr>
            </a:p>
          </p:txBody>
        </p:sp>
      </p:grpSp>
      <p:sp>
        <p:nvSpPr>
          <p:cNvPr id="118" name="Shape 70"/>
          <p:cNvSpPr/>
          <p:nvPr/>
        </p:nvSpPr>
        <p:spPr>
          <a:xfrm>
            <a:off x="15044470" y="3139980"/>
            <a:ext cx="2799427" cy="814932"/>
          </a:xfrm>
          <a:prstGeom prst="roundRect">
            <a:avLst>
              <a:gd name="adj" fmla="val 16667"/>
            </a:avLst>
          </a:prstGeom>
          <a:solidFill>
            <a:srgbClr val="1479B1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noProof="0" dirty="0" smtClean="0">
                <a:solidFill>
                  <a:sysClr val="window" lastClr="FFFFFF"/>
                </a:solidFill>
                <a:latin typeface="Calibri"/>
                <a:ea typeface="+mn-ea"/>
                <a:cs typeface="Calibri"/>
              </a:rPr>
              <a:t>Multi-Layer Network Optimization</a:t>
            </a:r>
            <a:endParaRPr kumimoji="0" lang="en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4789272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7"/>
          <p:cNvSpPr txBox="1">
            <a:spLocks/>
          </p:cNvSpPr>
          <p:nvPr/>
        </p:nvSpPr>
        <p:spPr>
          <a:xfrm>
            <a:off x="2078991" y="3431766"/>
            <a:ext cx="17450670" cy="1096100"/>
          </a:xfrm>
          <a:prstGeom prst="rect">
            <a:avLst/>
          </a:prstGeom>
        </p:spPr>
        <p:txBody>
          <a:bodyPr/>
          <a:lstStyle>
            <a:lvl1pPr algn="ctr" defTabSz="584200">
              <a:defRPr sz="4400"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algn="ctr" defTabSz="584200">
              <a:defRPr sz="4400"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algn="ctr" defTabSz="584200">
              <a:defRPr sz="4400"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algn="ctr" defTabSz="584200">
              <a:defRPr sz="4400"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algn="ctr" defTabSz="584200">
              <a:defRPr sz="4400"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algn="ctr" defTabSz="584200">
              <a:defRPr sz="4400"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algn="ctr" defTabSz="584200">
              <a:defRPr sz="4400"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algn="ctr" defTabSz="584200">
              <a:defRPr sz="4400"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algn="ctr" defTabSz="584200">
              <a:defRPr sz="4400"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algn="l"/>
            <a:r>
              <a:rPr lang="en-US" sz="5400" b="1" dirty="0" smtClean="0">
                <a:solidFill>
                  <a:srgbClr val="666666"/>
                </a:solidFill>
                <a:latin typeface="Calibri"/>
                <a:cs typeface="Calibri"/>
              </a:rPr>
              <a:t>Key values demonstrated</a:t>
            </a:r>
            <a:endParaRPr lang="en-US" sz="5400" b="1" dirty="0">
              <a:solidFill>
                <a:srgbClr val="666666"/>
              </a:solidFill>
              <a:latin typeface="Calibri"/>
              <a:cs typeface="Calibri"/>
            </a:endParaRPr>
          </a:p>
        </p:txBody>
      </p:sp>
      <p:sp>
        <p:nvSpPr>
          <p:cNvPr id="5" name="Content Placeholder 65"/>
          <p:cNvSpPr txBox="1">
            <a:spLocks/>
          </p:cNvSpPr>
          <p:nvPr/>
        </p:nvSpPr>
        <p:spPr>
          <a:xfrm>
            <a:off x="2078991" y="4654832"/>
            <a:ext cx="18945398" cy="6538624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584200">
              <a:defRPr sz="4400"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algn="ctr" defTabSz="584200">
              <a:defRPr sz="4400"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algn="ctr" defTabSz="584200">
              <a:defRPr sz="4400"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algn="ctr" defTabSz="584200">
              <a:defRPr sz="4400"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algn="ctr" defTabSz="584200">
              <a:defRPr sz="4400">
                <a:latin typeface="Helvetica Light"/>
                <a:ea typeface="Helvetica Light"/>
                <a:cs typeface="Helvetica Light"/>
                <a:sym typeface="Helvetica Light"/>
              </a:defRPr>
            </a:lvl5pPr>
            <a:lvl6pPr algn="ctr" defTabSz="584200">
              <a:defRPr sz="4400">
                <a:latin typeface="Helvetica Light"/>
                <a:ea typeface="Helvetica Light"/>
                <a:cs typeface="Helvetica Light"/>
                <a:sym typeface="Helvetica Light"/>
              </a:defRPr>
            </a:lvl6pPr>
            <a:lvl7pPr algn="ctr" defTabSz="584200">
              <a:defRPr sz="4400">
                <a:latin typeface="Helvetica Light"/>
                <a:ea typeface="Helvetica Light"/>
                <a:cs typeface="Helvetica Light"/>
                <a:sym typeface="Helvetica Light"/>
              </a:defRPr>
            </a:lvl7pPr>
            <a:lvl8pPr algn="ctr" defTabSz="584200">
              <a:defRPr sz="4400">
                <a:latin typeface="Helvetica Light"/>
                <a:ea typeface="Helvetica Light"/>
                <a:cs typeface="Helvetica Light"/>
                <a:sym typeface="Helvetica Light"/>
              </a:defRPr>
            </a:lvl8pPr>
            <a:lvl9pPr algn="ctr" defTabSz="584200">
              <a:defRPr sz="4400">
                <a:latin typeface="Helvetica Light"/>
                <a:ea typeface="Helvetica Light"/>
                <a:cs typeface="Helvetica Light"/>
                <a:sym typeface="Helvetica Light"/>
              </a:defRPr>
            </a:lvl9pPr>
          </a:lstStyle>
          <a:p>
            <a:pPr marL="342900" indent="-342900" algn="l">
              <a:buFont typeface="Arial"/>
              <a:buChar char="•"/>
            </a:pPr>
            <a:r>
              <a:rPr lang="en-US" sz="4800" dirty="0" smtClean="0">
                <a:latin typeface="Calibri"/>
                <a:cs typeface="Calibri"/>
              </a:rPr>
              <a:t>Demonstration with </a:t>
            </a:r>
            <a:r>
              <a:rPr lang="en-US" sz="4800" dirty="0" smtClean="0">
                <a:solidFill>
                  <a:schemeClr val="accent2"/>
                </a:solidFill>
                <a:latin typeface="Calibri"/>
                <a:cs typeface="Calibri"/>
              </a:rPr>
              <a:t>real hardware </a:t>
            </a:r>
            <a:r>
              <a:rPr lang="en-US" sz="4800" dirty="0" smtClean="0">
                <a:latin typeface="Calibri"/>
                <a:cs typeface="Calibri"/>
              </a:rPr>
              <a:t>at both </a:t>
            </a:r>
            <a:r>
              <a:rPr lang="en-US" sz="4800" dirty="0" smtClean="0">
                <a:solidFill>
                  <a:srgbClr val="00882B"/>
                </a:solidFill>
                <a:latin typeface="Calibri"/>
                <a:cs typeface="Calibri"/>
              </a:rPr>
              <a:t>packet &amp; optical layers</a:t>
            </a:r>
            <a:br>
              <a:rPr lang="en-US" sz="4800" dirty="0" smtClean="0">
                <a:solidFill>
                  <a:srgbClr val="00882B"/>
                </a:solidFill>
                <a:latin typeface="Calibri"/>
                <a:cs typeface="Calibri"/>
              </a:rPr>
            </a:br>
            <a:endParaRPr lang="en-US" sz="4800" dirty="0" smtClean="0">
              <a:solidFill>
                <a:srgbClr val="00882B"/>
              </a:solidFill>
              <a:latin typeface="Calibri"/>
              <a:cs typeface="Calibri"/>
            </a:endParaRPr>
          </a:p>
          <a:p>
            <a:pPr marL="342900" indent="-342900" algn="l">
              <a:buFont typeface="Arial"/>
              <a:buChar char="•"/>
            </a:pPr>
            <a:r>
              <a:rPr lang="en-US" sz="4800" dirty="0" smtClean="0">
                <a:solidFill>
                  <a:srgbClr val="00882B"/>
                </a:solidFill>
                <a:latin typeface="Calibri"/>
                <a:cs typeface="Calibri"/>
              </a:rPr>
              <a:t>Single control plane </a:t>
            </a:r>
            <a:r>
              <a:rPr lang="en-US" sz="4800" dirty="0" smtClean="0">
                <a:latin typeface="Calibri"/>
                <a:cs typeface="Calibri"/>
              </a:rPr>
              <a:t>supports multi-vendor, multi-protocol network</a:t>
            </a:r>
            <a:br>
              <a:rPr lang="en-US" sz="4800" dirty="0" smtClean="0">
                <a:latin typeface="Calibri"/>
                <a:cs typeface="Calibri"/>
              </a:rPr>
            </a:br>
            <a:endParaRPr lang="en-US" sz="4800" dirty="0" smtClean="0">
              <a:latin typeface="Calibri"/>
              <a:cs typeface="Calibri"/>
            </a:endParaRPr>
          </a:p>
          <a:p>
            <a:pPr marL="342900" indent="-342900" algn="l">
              <a:buFont typeface="Arial"/>
              <a:buChar char="•"/>
            </a:pPr>
            <a:r>
              <a:rPr lang="en-US" sz="4800" dirty="0" smtClean="0">
                <a:latin typeface="Calibri"/>
                <a:cs typeface="Calibri"/>
              </a:rPr>
              <a:t>Any </a:t>
            </a:r>
            <a:r>
              <a:rPr lang="en-US" sz="4800" dirty="0" smtClean="0">
                <a:solidFill>
                  <a:srgbClr val="00882B"/>
                </a:solidFill>
                <a:latin typeface="Calibri"/>
                <a:cs typeface="Calibri"/>
              </a:rPr>
              <a:t>application</a:t>
            </a:r>
            <a:r>
              <a:rPr lang="en-US" sz="4800" dirty="0" smtClean="0">
                <a:latin typeface="Calibri"/>
                <a:cs typeface="Calibri"/>
              </a:rPr>
              <a:t> can apply </a:t>
            </a:r>
            <a:r>
              <a:rPr lang="en-US" sz="4800" dirty="0" smtClean="0">
                <a:solidFill>
                  <a:srgbClr val="00882B"/>
                </a:solidFill>
                <a:latin typeface="Calibri"/>
                <a:cs typeface="Calibri"/>
              </a:rPr>
              <a:t>policies</a:t>
            </a:r>
            <a:r>
              <a:rPr lang="en-US" sz="4800" dirty="0" smtClean="0">
                <a:latin typeface="Calibri"/>
                <a:cs typeface="Calibri"/>
              </a:rPr>
              <a:t> for multiple layers</a:t>
            </a:r>
            <a:br>
              <a:rPr lang="en-US" sz="4800" dirty="0" smtClean="0">
                <a:latin typeface="Calibri"/>
                <a:cs typeface="Calibri"/>
              </a:rPr>
            </a:br>
            <a:r>
              <a:rPr lang="en-US" sz="4800" dirty="0" smtClean="0">
                <a:solidFill>
                  <a:srgbClr val="141313"/>
                </a:solidFill>
                <a:latin typeface="Calibri"/>
                <a:ea typeface="Arial"/>
                <a:cs typeface="Calibri"/>
                <a:sym typeface="Arial"/>
              </a:rPr>
              <a:t>based </a:t>
            </a:r>
            <a:r>
              <a:rPr lang="en-US" sz="4800" dirty="0">
                <a:solidFill>
                  <a:srgbClr val="141313"/>
                </a:solidFill>
                <a:latin typeface="Calibri"/>
                <a:ea typeface="Arial"/>
                <a:cs typeface="Calibri"/>
                <a:sym typeface="Arial"/>
              </a:rPr>
              <a:t>on resource availability, economics and </a:t>
            </a:r>
            <a:r>
              <a:rPr lang="en-US" sz="4800" dirty="0" smtClean="0">
                <a:solidFill>
                  <a:srgbClr val="141313"/>
                </a:solidFill>
                <a:latin typeface="Calibri"/>
                <a:ea typeface="Arial"/>
                <a:cs typeface="Calibri"/>
                <a:sym typeface="Arial"/>
              </a:rPr>
              <a:t>policies</a:t>
            </a:r>
            <a:endParaRPr lang="en-US" sz="4800" dirty="0">
              <a:solidFill>
                <a:srgbClr val="141313"/>
              </a:solidFill>
              <a:latin typeface="Calibri"/>
              <a:ea typeface="Arial"/>
              <a:cs typeface="Calibri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445860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3147299" y="7904173"/>
            <a:ext cx="4953746" cy="12984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6" tIns="71436" rIns="71436" bIns="71436" anchor="ctr">
            <a:spAutoFit/>
          </a:bodyPr>
          <a:lstStyle>
            <a:lvl1pPr algn="l">
              <a:defRPr sz="75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7500" b="1" dirty="0" smtClean="0">
                <a:solidFill>
                  <a:srgbClr val="FFFFFF"/>
                </a:solidFill>
              </a:rPr>
              <a:t>Thank you</a:t>
            </a:r>
            <a:endParaRPr sz="75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365C0"/>
          </a:solidFill>
          <a:prstDash val="solid"/>
          <a:bevel/>
        </a:ln>
        <a:effectLst>
          <a:outerShdw blurRad="508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71436" tIns="71436" rIns="71436" bIns="71436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365C0"/>
          </a:solidFill>
          <a:prstDash val="solid"/>
          <a:bevel/>
        </a:ln>
        <a:effectLst>
          <a:outerShdw blurRad="508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71436" tIns="71436" rIns="71436" bIns="71436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365C0"/>
          </a:solidFill>
          <a:prstDash val="solid"/>
          <a:bevel/>
        </a:ln>
        <a:effectLst>
          <a:outerShdw blurRad="508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71436" tIns="71436" rIns="71436" bIns="71436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365C0"/>
          </a:solidFill>
          <a:prstDash val="solid"/>
          <a:bevel/>
        </a:ln>
        <a:effectLst>
          <a:outerShdw blurRad="508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71436" tIns="71436" rIns="71436" bIns="71436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</TotalTime>
  <Words>98</Words>
  <Application>Microsoft Macintosh PowerPoint</Application>
  <PresentationFormat>Custom</PresentationFormat>
  <Paragraphs>48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Marc De Leenheer</cp:lastModifiedBy>
  <cp:revision>29</cp:revision>
  <dcterms:modified xsi:type="dcterms:W3CDTF">2015-06-19T17:26:20Z</dcterms:modified>
</cp:coreProperties>
</file>